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Montserrat"/>
      <p:regular r:id="rId41"/>
      <p:bold r:id="rId42"/>
      <p:italic r:id="rId43"/>
      <p:boldItalic r:id="rId44"/>
    </p:embeddedFont>
    <p:embeddedFont>
      <p:font typeface="Lat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font" Target="fonts/Montserrat-bold.fntdata"/><Relationship Id="rId41" Type="http://schemas.openxmlformats.org/officeDocument/2006/relationships/font" Target="fonts/Montserrat-regular.fntdata"/><Relationship Id="rId22" Type="http://schemas.openxmlformats.org/officeDocument/2006/relationships/slide" Target="slides/slide17.xml"/><Relationship Id="rId44" Type="http://schemas.openxmlformats.org/officeDocument/2006/relationships/font" Target="fonts/Montserrat-boldItalic.fntdata"/><Relationship Id="rId21" Type="http://schemas.openxmlformats.org/officeDocument/2006/relationships/slide" Target="slides/slide16.xml"/><Relationship Id="rId43" Type="http://schemas.openxmlformats.org/officeDocument/2006/relationships/font" Target="fonts/Montserrat-italic.fntdata"/><Relationship Id="rId24" Type="http://schemas.openxmlformats.org/officeDocument/2006/relationships/slide" Target="slides/slide19.xml"/><Relationship Id="rId46" Type="http://schemas.openxmlformats.org/officeDocument/2006/relationships/font" Target="fonts/Lato-bold.fntdata"/><Relationship Id="rId23" Type="http://schemas.openxmlformats.org/officeDocument/2006/relationships/slide" Target="slides/slide18.xml"/><Relationship Id="rId45"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Lato-boldItalic.fntdata"/><Relationship Id="rId25" Type="http://schemas.openxmlformats.org/officeDocument/2006/relationships/slide" Target="slides/slide20.xml"/><Relationship Id="rId47" Type="http://schemas.openxmlformats.org/officeDocument/2006/relationships/font" Target="fonts/Lato-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56c3cee09d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56c3cee09d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56c3cee09d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56c3cee09d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56c3cee09d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56c3cee09d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56c3cee09d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56c3cee09d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56c3cee09d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56c3cee09d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5855047e4b_4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5855047e4b_4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56c3cee09d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56c3cee09d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1e4709a690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1e4709a690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1e4709a690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1e4709a690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1e4709a690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1e4709a690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574e5d398a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2574e5d398a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58726b241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58726b241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576e7b29e4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576e7b29e4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574e5d398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2574e5d398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25855047e4b_7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25855047e4b_7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5855047e4b_7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5855047e4b_7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e4709a6900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e4709a6900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5855047e4b_7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25855047e4b_7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5855047e4b_7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25855047e4b_7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5855047e4b_7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25855047e4b_7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e4709a6900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1e4709a690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1e4709a690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1e4709a690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574e5d398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2574e5d398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2574e5d398a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2574e5d398a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574e5d398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2574e5d398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2574e5d398a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2574e5d398a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56c3cee0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56c3cee0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56aa12b39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56aa12b39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56aa12b39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56aa12b39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56c3cee09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56c3cee09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56c3cee09d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56c3cee09d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 Id="rId3" Type="http://schemas.openxmlformats.org/officeDocument/2006/relationships/image" Target="../media/image2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771525" y="1567550"/>
            <a:ext cx="75648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5.png"/><Relationship Id="rId4" Type="http://schemas.openxmlformats.org/officeDocument/2006/relationships/image" Target="../media/image5.png"/><Relationship Id="rId5" Type="http://schemas.openxmlformats.org/officeDocument/2006/relationships/image" Target="../media/image10.png"/><Relationship Id="rId6"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11.png"/><Relationship Id="rId4" Type="http://schemas.openxmlformats.org/officeDocument/2006/relationships/image" Target="../media/image4.png"/><Relationship Id="rId5"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20.png"/><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 Id="rId3"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7" name="Shape 227"/>
        <p:cNvGrpSpPr/>
        <p:nvPr/>
      </p:nvGrpSpPr>
      <p:grpSpPr>
        <a:xfrm>
          <a:off x="0" y="0"/>
          <a:ext cx="0" cy="0"/>
          <a:chOff x="0" y="0"/>
          <a:chExt cx="0" cy="0"/>
        </a:xfrm>
      </p:grpSpPr>
      <p:sp>
        <p:nvSpPr>
          <p:cNvPr id="228" name="Google Shape;228;p17"/>
          <p:cNvSpPr txBox="1"/>
          <p:nvPr>
            <p:ph type="ctrTitle"/>
          </p:nvPr>
        </p:nvSpPr>
        <p:spPr>
          <a:xfrm>
            <a:off x="3030375" y="1218475"/>
            <a:ext cx="5805000" cy="129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800">
                <a:solidFill>
                  <a:schemeClr val="dk1"/>
                </a:solidFill>
                <a:latin typeface="Arial"/>
                <a:ea typeface="Arial"/>
                <a:cs typeface="Arial"/>
                <a:sym typeface="Arial"/>
              </a:rPr>
              <a:t>Maintaining Data Privacy in Association Rule Mining</a:t>
            </a:r>
            <a:r>
              <a:rPr b="1" lang="en-GB" sz="2800">
                <a:solidFill>
                  <a:schemeClr val="dk1"/>
                </a:solidFill>
                <a:latin typeface="Arial"/>
                <a:ea typeface="Arial"/>
                <a:cs typeface="Arial"/>
                <a:sym typeface="Arial"/>
              </a:rPr>
              <a:t>(MASK)</a:t>
            </a:r>
            <a:endParaRPr b="1" sz="3900">
              <a:solidFill>
                <a:schemeClr val="dk1"/>
              </a:solidFill>
            </a:endParaRPr>
          </a:p>
        </p:txBody>
      </p:sp>
      <p:sp>
        <p:nvSpPr>
          <p:cNvPr id="229" name="Google Shape;229;p17"/>
          <p:cNvSpPr txBox="1"/>
          <p:nvPr>
            <p:ph idx="1" type="subTitle"/>
          </p:nvPr>
        </p:nvSpPr>
        <p:spPr>
          <a:xfrm>
            <a:off x="3643900" y="2343375"/>
            <a:ext cx="4853100" cy="812100"/>
          </a:xfrm>
          <a:prstGeom prst="rect">
            <a:avLst/>
          </a:prstGeom>
        </p:spPr>
        <p:txBody>
          <a:bodyPr anchorCtr="0" anchor="t" bIns="91425" lIns="91425" spcFirstLastPara="1" rIns="91425" wrap="square" tIns="91425">
            <a:noAutofit/>
          </a:bodyPr>
          <a:lstStyle/>
          <a:p>
            <a:pPr indent="0" lvl="0" marL="0" rtl="0" algn="l">
              <a:lnSpc>
                <a:spcPct val="90000"/>
              </a:lnSpc>
              <a:spcBef>
                <a:spcPts val="800"/>
              </a:spcBef>
              <a:spcAft>
                <a:spcPts val="0"/>
              </a:spcAft>
              <a:buNone/>
            </a:pPr>
            <a:r>
              <a:rPr lang="en-GB" sz="1600">
                <a:solidFill>
                  <a:schemeClr val="dk1"/>
                </a:solidFill>
                <a:latin typeface="Arial"/>
                <a:ea typeface="Arial"/>
                <a:cs typeface="Arial"/>
                <a:sym typeface="Arial"/>
              </a:rPr>
              <a:t>Data Protection &amp; Privacy Course at UniGe</a:t>
            </a:r>
            <a:endParaRPr sz="1600">
              <a:solidFill>
                <a:schemeClr val="dk1"/>
              </a:solidFill>
              <a:latin typeface="Arial"/>
              <a:ea typeface="Arial"/>
              <a:cs typeface="Arial"/>
              <a:sym typeface="Arial"/>
            </a:endParaRPr>
          </a:p>
          <a:p>
            <a:pPr indent="0" lvl="0" marL="0" rtl="0" algn="l">
              <a:lnSpc>
                <a:spcPct val="90000"/>
              </a:lnSpc>
              <a:spcBef>
                <a:spcPts val="800"/>
              </a:spcBef>
              <a:spcAft>
                <a:spcPts val="0"/>
              </a:spcAft>
              <a:buNone/>
            </a:pPr>
            <a:r>
              <a:rPr lang="en-GB" sz="1600">
                <a:solidFill>
                  <a:schemeClr val="dk1"/>
                </a:solidFill>
                <a:latin typeface="Arial"/>
                <a:ea typeface="Arial"/>
                <a:cs typeface="Arial"/>
                <a:sym typeface="Arial"/>
              </a:rPr>
              <a:t>Supervisor :  Alessio Merlo and Francesco Pagano</a:t>
            </a:r>
            <a:endParaRPr sz="1600">
              <a:solidFill>
                <a:schemeClr val="dk1"/>
              </a:solidFill>
              <a:latin typeface="Arial"/>
              <a:ea typeface="Arial"/>
              <a:cs typeface="Arial"/>
              <a:sym typeface="Arial"/>
            </a:endParaRPr>
          </a:p>
          <a:p>
            <a:pPr indent="0" lvl="0" marL="0" rtl="0" algn="l">
              <a:lnSpc>
                <a:spcPct val="115000"/>
              </a:lnSpc>
              <a:spcBef>
                <a:spcPts val="0"/>
              </a:spcBef>
              <a:spcAft>
                <a:spcPts val="1600"/>
              </a:spcAft>
              <a:buNone/>
            </a:pPr>
            <a:r>
              <a:t/>
            </a:r>
            <a:endParaRPr/>
          </a:p>
        </p:txBody>
      </p:sp>
      <p:sp>
        <p:nvSpPr>
          <p:cNvPr id="230" name="Google Shape;230;p17"/>
          <p:cNvSpPr txBox="1"/>
          <p:nvPr>
            <p:ph idx="1" type="subTitle"/>
          </p:nvPr>
        </p:nvSpPr>
        <p:spPr>
          <a:xfrm>
            <a:off x="4390275" y="3244100"/>
            <a:ext cx="4621200" cy="1353000"/>
          </a:xfrm>
          <a:prstGeom prst="rect">
            <a:avLst/>
          </a:prstGeom>
        </p:spPr>
        <p:txBody>
          <a:bodyPr anchorCtr="0" anchor="t" bIns="91425" lIns="91425" spcFirstLastPara="1" rIns="91425" wrap="square" tIns="91425">
            <a:noAutofit/>
          </a:bodyPr>
          <a:lstStyle/>
          <a:p>
            <a:pPr indent="0" lvl="0" marL="0" rtl="0" algn="l">
              <a:lnSpc>
                <a:spcPct val="90000"/>
              </a:lnSpc>
              <a:spcBef>
                <a:spcPts val="800"/>
              </a:spcBef>
              <a:spcAft>
                <a:spcPts val="0"/>
              </a:spcAft>
              <a:buNone/>
            </a:pPr>
            <a:r>
              <a:rPr lang="en-GB" sz="1500">
                <a:solidFill>
                  <a:schemeClr val="dk1"/>
                </a:solidFill>
                <a:latin typeface="Arial"/>
                <a:ea typeface="Arial"/>
                <a:cs typeface="Arial"/>
                <a:sym typeface="Arial"/>
              </a:rPr>
              <a:t>Presented by :</a:t>
            </a:r>
            <a:br>
              <a:rPr lang="en-GB" sz="1500">
                <a:solidFill>
                  <a:schemeClr val="dk1"/>
                </a:solidFill>
                <a:latin typeface="Arial"/>
                <a:ea typeface="Arial"/>
                <a:cs typeface="Arial"/>
                <a:sym typeface="Arial"/>
              </a:rPr>
            </a:br>
            <a:r>
              <a:rPr lang="en-GB" sz="1500">
                <a:solidFill>
                  <a:schemeClr val="dk1"/>
                </a:solidFill>
                <a:latin typeface="Arial"/>
                <a:ea typeface="Arial"/>
                <a:cs typeface="Arial"/>
                <a:sym typeface="Arial"/>
              </a:rPr>
              <a:t> </a:t>
            </a:r>
            <a:r>
              <a:rPr lang="en-GB" sz="1700">
                <a:solidFill>
                  <a:schemeClr val="dk1"/>
                </a:solidFill>
                <a:latin typeface="Arial"/>
                <a:ea typeface="Arial"/>
                <a:cs typeface="Arial"/>
                <a:sym typeface="Arial"/>
              </a:rPr>
              <a:t>Salah Yousef Mohamed Mokhtar Ismail, </a:t>
            </a:r>
            <a:br>
              <a:rPr lang="en-GB" sz="1700">
                <a:solidFill>
                  <a:schemeClr val="dk1"/>
                </a:solidFill>
                <a:latin typeface="Arial"/>
                <a:ea typeface="Arial"/>
                <a:cs typeface="Arial"/>
                <a:sym typeface="Arial"/>
              </a:rPr>
            </a:br>
            <a:r>
              <a:rPr lang="en-GB" sz="1700">
                <a:solidFill>
                  <a:schemeClr val="dk1"/>
                </a:solidFill>
                <a:latin typeface="Arial"/>
                <a:ea typeface="Arial"/>
                <a:cs typeface="Arial"/>
                <a:sym typeface="Arial"/>
              </a:rPr>
              <a:t> Amir Mashmool, </a:t>
            </a:r>
            <a:br>
              <a:rPr lang="en-GB" sz="1700">
                <a:solidFill>
                  <a:schemeClr val="dk1"/>
                </a:solidFill>
                <a:latin typeface="Arial"/>
                <a:ea typeface="Arial"/>
                <a:cs typeface="Arial"/>
                <a:sym typeface="Arial"/>
              </a:rPr>
            </a:br>
            <a:r>
              <a:rPr lang="en-GB" sz="1700">
                <a:solidFill>
                  <a:schemeClr val="dk1"/>
                </a:solidFill>
                <a:latin typeface="Arial"/>
                <a:ea typeface="Arial"/>
                <a:cs typeface="Arial"/>
                <a:sym typeface="Arial"/>
              </a:rPr>
              <a:t> Kozy-Korpesh Tolep</a:t>
            </a:r>
            <a:endParaRPr sz="1700">
              <a:solidFill>
                <a:schemeClr val="dk1"/>
              </a:solidFill>
              <a:latin typeface="Arial"/>
              <a:ea typeface="Arial"/>
              <a:cs typeface="Arial"/>
              <a:sym typeface="Arial"/>
            </a:endParaRPr>
          </a:p>
          <a:p>
            <a:pPr indent="0" lvl="0" marL="0" rtl="0" algn="l">
              <a:lnSpc>
                <a:spcPct val="90000"/>
              </a:lnSpc>
              <a:spcBef>
                <a:spcPts val="800"/>
              </a:spcBef>
              <a:spcAft>
                <a:spcPts val="0"/>
              </a:spcAft>
              <a:buNone/>
            </a:pPr>
            <a:r>
              <a:t/>
            </a:r>
            <a:endParaRPr sz="900">
              <a:solidFill>
                <a:schemeClr val="dk1"/>
              </a:solidFill>
              <a:latin typeface="Arial"/>
              <a:ea typeface="Arial"/>
              <a:cs typeface="Arial"/>
              <a:sym typeface="Arial"/>
            </a:endParaRPr>
          </a:p>
          <a:p>
            <a:pPr indent="0" lvl="0" marL="0" rtl="0" algn="l">
              <a:lnSpc>
                <a:spcPct val="115000"/>
              </a:lnSpc>
              <a:spcBef>
                <a:spcPts val="0"/>
              </a:spcBef>
              <a:spcAft>
                <a:spcPts val="1600"/>
              </a:spcAft>
              <a:buNone/>
            </a:pPr>
            <a:r>
              <a:t/>
            </a:r>
            <a:endParaRPr>
              <a:solidFill>
                <a:schemeClr val="dk1"/>
              </a:solidFill>
            </a:endParaRPr>
          </a:p>
        </p:txBody>
      </p:sp>
      <p:sp>
        <p:nvSpPr>
          <p:cNvPr id="231" name="Google Shape;231;p17"/>
          <p:cNvSpPr txBox="1"/>
          <p:nvPr>
            <p:ph idx="1" type="subTitle"/>
          </p:nvPr>
        </p:nvSpPr>
        <p:spPr>
          <a:xfrm>
            <a:off x="6153675" y="4481525"/>
            <a:ext cx="1094400" cy="487200"/>
          </a:xfrm>
          <a:prstGeom prst="rect">
            <a:avLst/>
          </a:prstGeom>
        </p:spPr>
        <p:txBody>
          <a:bodyPr anchorCtr="0" anchor="t" bIns="91425" lIns="91425" spcFirstLastPara="1" rIns="91425" wrap="square" tIns="91425">
            <a:noAutofit/>
          </a:bodyPr>
          <a:lstStyle/>
          <a:p>
            <a:pPr indent="0" lvl="0" marL="0" rtl="0" algn="l">
              <a:lnSpc>
                <a:spcPct val="90000"/>
              </a:lnSpc>
              <a:spcBef>
                <a:spcPts val="800"/>
              </a:spcBef>
              <a:spcAft>
                <a:spcPts val="0"/>
              </a:spcAft>
              <a:buNone/>
            </a:pPr>
            <a:r>
              <a:rPr lang="en-GB" sz="1600">
                <a:solidFill>
                  <a:schemeClr val="dk1"/>
                </a:solidFill>
                <a:latin typeface="Arial"/>
                <a:ea typeface="Arial"/>
                <a:cs typeface="Arial"/>
                <a:sym typeface="Arial"/>
              </a:rPr>
              <a:t>July 2023</a:t>
            </a:r>
            <a:endParaRPr sz="1600">
              <a:solidFill>
                <a:schemeClr val="dk1"/>
              </a:solidFill>
              <a:latin typeface="Arial"/>
              <a:ea typeface="Arial"/>
              <a:cs typeface="Arial"/>
              <a:sym typeface="Arial"/>
            </a:endParaRPr>
          </a:p>
          <a:p>
            <a:pPr indent="0" lvl="0" marL="0" rtl="0" algn="l">
              <a:lnSpc>
                <a:spcPct val="115000"/>
              </a:lnSpc>
              <a:spcBef>
                <a:spcPts val="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2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8" name="Shape 288"/>
        <p:cNvGrpSpPr/>
        <p:nvPr/>
      </p:nvGrpSpPr>
      <p:grpSpPr>
        <a:xfrm>
          <a:off x="0" y="0"/>
          <a:ext cx="0" cy="0"/>
          <a:chOff x="0" y="0"/>
          <a:chExt cx="0" cy="0"/>
        </a:xfrm>
      </p:grpSpPr>
      <p:sp>
        <p:nvSpPr>
          <p:cNvPr id="289" name="Google Shape;289;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Reconstruction Probability</a:t>
            </a:r>
            <a:endParaRPr>
              <a:solidFill>
                <a:schemeClr val="dk1"/>
              </a:solidFill>
            </a:endParaRPr>
          </a:p>
        </p:txBody>
      </p:sp>
      <p:sp>
        <p:nvSpPr>
          <p:cNvPr id="290" name="Google Shape;290;p26"/>
          <p:cNvSpPr txBox="1"/>
          <p:nvPr>
            <p:ph idx="1" type="body"/>
          </p:nvPr>
        </p:nvSpPr>
        <p:spPr>
          <a:xfrm>
            <a:off x="771525" y="1567550"/>
            <a:ext cx="8003400" cy="3020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Char char="❏"/>
            </a:pPr>
            <a:r>
              <a:rPr b="1" lang="en-GB" sz="1600">
                <a:solidFill>
                  <a:schemeClr val="dk1"/>
                </a:solidFill>
              </a:rPr>
              <a:t>Reconstruction probability of a ‘1’ across all items: </a:t>
            </a:r>
            <a:endParaRPr b="1" sz="1600">
              <a:solidFill>
                <a:schemeClr val="dk1"/>
              </a:solidFill>
            </a:endParaRPr>
          </a:p>
          <a:p>
            <a:pPr indent="-330200" lvl="0" marL="457200" rtl="0" algn="l">
              <a:lnSpc>
                <a:spcPct val="200000"/>
              </a:lnSpc>
              <a:spcBef>
                <a:spcPts val="1000"/>
              </a:spcBef>
              <a:spcAft>
                <a:spcPts val="0"/>
              </a:spcAft>
              <a:buClr>
                <a:schemeClr val="dk1"/>
              </a:buClr>
              <a:buSzPts val="1600"/>
              <a:buChar char="-"/>
            </a:pPr>
            <a:r>
              <a:t/>
            </a:r>
            <a:endParaRPr sz="1600">
              <a:solidFill>
                <a:schemeClr val="dk1"/>
              </a:solidFill>
            </a:endParaRPr>
          </a:p>
          <a:p>
            <a:pPr indent="-330200" lvl="0" marL="457200" rtl="0" algn="l">
              <a:lnSpc>
                <a:spcPct val="115000"/>
              </a:lnSpc>
              <a:spcBef>
                <a:spcPts val="1000"/>
              </a:spcBef>
              <a:spcAft>
                <a:spcPts val="0"/>
              </a:spcAft>
              <a:buClr>
                <a:schemeClr val="dk1"/>
              </a:buClr>
              <a:buSzPts val="1600"/>
              <a:buChar char="❏"/>
            </a:pPr>
            <a:r>
              <a:rPr b="1" lang="en-GB" sz="1600">
                <a:solidFill>
                  <a:schemeClr val="dk1"/>
                </a:solidFill>
              </a:rPr>
              <a:t>Suppose </a:t>
            </a:r>
            <a:endParaRPr b="1" sz="1600">
              <a:solidFill>
                <a:schemeClr val="dk1"/>
              </a:solidFill>
            </a:endParaRPr>
          </a:p>
          <a:p>
            <a:pPr indent="-330200" lvl="0" marL="457200" rtl="0" algn="l">
              <a:spcBef>
                <a:spcPts val="0"/>
              </a:spcBef>
              <a:spcAft>
                <a:spcPts val="0"/>
              </a:spcAft>
              <a:buClr>
                <a:schemeClr val="dk1"/>
              </a:buClr>
              <a:buSzPts val="1600"/>
              <a:buChar char="-"/>
            </a:pPr>
            <a:r>
              <a:rPr lang="en-GB" sz="1900">
                <a:solidFill>
                  <a:srgbClr val="1B212C"/>
                </a:solidFill>
              </a:rPr>
              <a:t>S</a:t>
            </a:r>
            <a:r>
              <a:rPr baseline="-25000" lang="en-GB" sz="1900">
                <a:solidFill>
                  <a:srgbClr val="1B212C"/>
                </a:solidFill>
              </a:rPr>
              <a:t>0</a:t>
            </a:r>
            <a:r>
              <a:rPr lang="en-GB" sz="1600">
                <a:solidFill>
                  <a:schemeClr val="dk1"/>
                </a:solidFill>
              </a:rPr>
              <a:t>=the average support of an item </a:t>
            </a:r>
            <a:endParaRPr sz="1600">
              <a:solidFill>
                <a:schemeClr val="dk1"/>
              </a:solidFill>
            </a:endParaRPr>
          </a:p>
          <a:p>
            <a:pPr indent="-330200" lvl="0" marL="457200" rtl="0" algn="l">
              <a:spcBef>
                <a:spcPts val="1000"/>
              </a:spcBef>
              <a:spcAft>
                <a:spcPts val="0"/>
              </a:spcAft>
              <a:buClr>
                <a:schemeClr val="dk1"/>
              </a:buClr>
              <a:buSzPts val="1600"/>
              <a:buChar char="❏"/>
            </a:pPr>
            <a:r>
              <a:rPr b="1" lang="en-GB" sz="1600">
                <a:solidFill>
                  <a:schemeClr val="dk1"/>
                </a:solidFill>
              </a:rPr>
              <a:t>Replace si by</a:t>
            </a:r>
            <a:r>
              <a:rPr b="1" lang="en-GB">
                <a:solidFill>
                  <a:schemeClr val="dk1"/>
                </a:solidFill>
              </a:rPr>
              <a:t> </a:t>
            </a:r>
            <a:r>
              <a:rPr b="1" lang="en-GB" sz="1600">
                <a:solidFill>
                  <a:schemeClr val="dk1"/>
                </a:solidFill>
              </a:rPr>
              <a:t>S</a:t>
            </a:r>
            <a:r>
              <a:rPr b="1" baseline="-25000" lang="en-GB" sz="1600">
                <a:solidFill>
                  <a:schemeClr val="dk1"/>
                </a:solidFill>
              </a:rPr>
              <a:t>0</a:t>
            </a:r>
            <a:r>
              <a:rPr b="1" lang="en-GB" sz="1600">
                <a:solidFill>
                  <a:schemeClr val="dk1"/>
                </a:solidFill>
              </a:rPr>
              <a:t>, we get </a:t>
            </a:r>
            <a:endParaRPr sz="1600">
              <a:solidFill>
                <a:schemeClr val="dk1"/>
              </a:solidFill>
            </a:endParaRPr>
          </a:p>
        </p:txBody>
      </p:sp>
      <p:pic>
        <p:nvPicPr>
          <p:cNvPr id="291" name="Google Shape;291;p26"/>
          <p:cNvPicPr preferRelativeResize="0"/>
          <p:nvPr/>
        </p:nvPicPr>
        <p:blipFill>
          <a:blip r:embed="rId3">
            <a:alphaModFix/>
          </a:blip>
          <a:stretch>
            <a:fillRect/>
          </a:stretch>
        </p:blipFill>
        <p:spPr>
          <a:xfrm>
            <a:off x="1297500" y="1977100"/>
            <a:ext cx="2513739" cy="594650"/>
          </a:xfrm>
          <a:prstGeom prst="rect">
            <a:avLst/>
          </a:prstGeom>
          <a:noFill/>
          <a:ln>
            <a:noFill/>
          </a:ln>
        </p:spPr>
      </p:pic>
      <p:pic>
        <p:nvPicPr>
          <p:cNvPr id="292" name="Google Shape;292;p26"/>
          <p:cNvPicPr preferRelativeResize="0"/>
          <p:nvPr/>
        </p:nvPicPr>
        <p:blipFill>
          <a:blip r:embed="rId4">
            <a:alphaModFix/>
          </a:blip>
          <a:stretch>
            <a:fillRect/>
          </a:stretch>
        </p:blipFill>
        <p:spPr>
          <a:xfrm>
            <a:off x="3550350" y="3343300"/>
            <a:ext cx="5039300" cy="684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6" name="Shape 296"/>
        <p:cNvGrpSpPr/>
        <p:nvPr/>
      </p:nvGrpSpPr>
      <p:grpSpPr>
        <a:xfrm>
          <a:off x="0" y="0"/>
          <a:ext cx="0" cy="0"/>
          <a:chOff x="0" y="0"/>
          <a:chExt cx="0" cy="0"/>
        </a:xfrm>
      </p:grpSpPr>
      <p:sp>
        <p:nvSpPr>
          <p:cNvPr id="297" name="Google Shape;297;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Reconstruction Probability</a:t>
            </a:r>
            <a:endParaRPr>
              <a:solidFill>
                <a:schemeClr val="dk1"/>
              </a:solidFill>
            </a:endParaRPr>
          </a:p>
        </p:txBody>
      </p:sp>
      <p:sp>
        <p:nvSpPr>
          <p:cNvPr id="298" name="Google Shape;298;p27"/>
          <p:cNvSpPr txBox="1"/>
          <p:nvPr>
            <p:ph idx="1" type="body"/>
          </p:nvPr>
        </p:nvSpPr>
        <p:spPr>
          <a:xfrm>
            <a:off x="433300" y="1307850"/>
            <a:ext cx="8145900" cy="3369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Char char="❏"/>
            </a:pPr>
            <a:r>
              <a:rPr b="1" lang="en-GB" sz="1600">
                <a:solidFill>
                  <a:schemeClr val="dk1"/>
                </a:solidFill>
              </a:rPr>
              <a:t>Relationship between </a:t>
            </a:r>
            <a:r>
              <a:rPr b="1" lang="en-GB" sz="1600">
                <a:solidFill>
                  <a:srgbClr val="000000"/>
                </a:solidFill>
              </a:rPr>
              <a:t>R</a:t>
            </a:r>
            <a:r>
              <a:rPr b="1" baseline="-25000" lang="en-GB" sz="1600">
                <a:solidFill>
                  <a:srgbClr val="000000"/>
                </a:solidFill>
              </a:rPr>
              <a:t>1</a:t>
            </a:r>
            <a:r>
              <a:rPr b="1" lang="en-GB" sz="1600">
                <a:solidFill>
                  <a:srgbClr val="000000"/>
                </a:solidFill>
              </a:rPr>
              <a:t>(p</a:t>
            </a:r>
            <a:r>
              <a:rPr b="1" lang="en-GB" sz="1600">
                <a:solidFill>
                  <a:srgbClr val="000000"/>
                </a:solidFill>
                <a:latin typeface="Arial"/>
                <a:ea typeface="Arial"/>
                <a:cs typeface="Arial"/>
                <a:sym typeface="Arial"/>
              </a:rPr>
              <a:t>)</a:t>
            </a:r>
            <a:r>
              <a:rPr b="1" lang="en-GB" sz="1600">
                <a:solidFill>
                  <a:schemeClr val="dk1"/>
                </a:solidFill>
              </a:rPr>
              <a:t> and P, </a:t>
            </a:r>
            <a:r>
              <a:rPr b="1" lang="en-GB" sz="1700">
                <a:solidFill>
                  <a:srgbClr val="1B212C"/>
                </a:solidFill>
              </a:rPr>
              <a:t>S</a:t>
            </a:r>
            <a:r>
              <a:rPr b="1" baseline="-25000" lang="en-GB" sz="1700">
                <a:solidFill>
                  <a:srgbClr val="1B212C"/>
                </a:solidFill>
              </a:rPr>
              <a:t>0</a:t>
            </a:r>
            <a:endParaRPr b="1" sz="1400">
              <a:solidFill>
                <a:schemeClr val="dk1"/>
              </a:solidFill>
            </a:endParaRPr>
          </a:p>
          <a:p>
            <a:pPr indent="-311150" lvl="0" marL="457200" rtl="0" algn="l">
              <a:spcBef>
                <a:spcPts val="0"/>
              </a:spcBef>
              <a:spcAft>
                <a:spcPts val="0"/>
              </a:spcAft>
              <a:buSzPts val="1300"/>
              <a:buChar char="-"/>
            </a:pPr>
            <a:r>
              <a:rPr lang="en-GB">
                <a:solidFill>
                  <a:schemeClr val="dk1"/>
                </a:solidFill>
              </a:rPr>
              <a:t>We can plot </a:t>
            </a:r>
            <a:r>
              <a:rPr lang="en-GB">
                <a:solidFill>
                  <a:srgbClr val="000000"/>
                </a:solidFill>
              </a:rPr>
              <a:t>R</a:t>
            </a:r>
            <a:r>
              <a:rPr baseline="-25000" lang="en-GB">
                <a:solidFill>
                  <a:srgbClr val="000000"/>
                </a:solidFill>
              </a:rPr>
              <a:t>1</a:t>
            </a:r>
            <a:r>
              <a:rPr lang="en-GB">
                <a:solidFill>
                  <a:srgbClr val="000000"/>
                </a:solidFill>
              </a:rPr>
              <a:t>(p</a:t>
            </a:r>
            <a:r>
              <a:rPr lang="en-GB">
                <a:solidFill>
                  <a:srgbClr val="000000"/>
                </a:solidFill>
                <a:latin typeface="Arial"/>
                <a:ea typeface="Arial"/>
                <a:cs typeface="Arial"/>
                <a:sym typeface="Arial"/>
              </a:rPr>
              <a:t>) as a function of p for different value of </a:t>
            </a:r>
            <a:r>
              <a:rPr lang="en-GB" sz="1500">
                <a:solidFill>
                  <a:schemeClr val="dk1"/>
                </a:solidFill>
              </a:rPr>
              <a:t>S</a:t>
            </a:r>
            <a:r>
              <a:rPr baseline="-25000" lang="en-GB" sz="1500">
                <a:solidFill>
                  <a:schemeClr val="dk1"/>
                </a:solidFill>
              </a:rPr>
              <a:t>0</a:t>
            </a:r>
            <a:endParaRPr sz="1100">
              <a:solidFill>
                <a:srgbClr val="000000"/>
              </a:solidFill>
              <a:latin typeface="Arial"/>
              <a:ea typeface="Arial"/>
              <a:cs typeface="Arial"/>
              <a:sym typeface="Arial"/>
            </a:endParaRPr>
          </a:p>
          <a:p>
            <a:pPr indent="0" lvl="0" marL="0" rtl="0" algn="l">
              <a:spcBef>
                <a:spcPts val="1000"/>
              </a:spcBef>
              <a:spcAft>
                <a:spcPts val="0"/>
              </a:spcAft>
              <a:buNone/>
            </a:pPr>
            <a:r>
              <a:t/>
            </a:r>
            <a:endParaRPr b="1">
              <a:solidFill>
                <a:srgbClr val="000000"/>
              </a:solidFill>
              <a:latin typeface="Arial"/>
              <a:ea typeface="Arial"/>
              <a:cs typeface="Arial"/>
              <a:sym typeface="Arial"/>
            </a:endParaRPr>
          </a:p>
          <a:p>
            <a:pPr indent="-330200" lvl="0" marL="457200" rtl="0" algn="l">
              <a:lnSpc>
                <a:spcPct val="200000"/>
              </a:lnSpc>
              <a:spcBef>
                <a:spcPts val="1000"/>
              </a:spcBef>
              <a:spcAft>
                <a:spcPts val="0"/>
              </a:spcAft>
              <a:buClr>
                <a:schemeClr val="dk1"/>
              </a:buClr>
              <a:buSzPts val="1600"/>
              <a:buChar char="❏"/>
            </a:pPr>
            <a:r>
              <a:rPr b="1" lang="en-GB" sz="1600">
                <a:solidFill>
                  <a:schemeClr val="dk1"/>
                </a:solidFill>
              </a:rPr>
              <a:t>Observations: </a:t>
            </a:r>
            <a:endParaRPr b="1" sz="1600">
              <a:solidFill>
                <a:schemeClr val="dk1"/>
              </a:solidFill>
            </a:endParaRPr>
          </a:p>
          <a:p>
            <a:pPr indent="-330200" lvl="0" marL="457200" rtl="0" algn="l">
              <a:lnSpc>
                <a:spcPct val="200000"/>
              </a:lnSpc>
              <a:spcBef>
                <a:spcPts val="1000"/>
              </a:spcBef>
              <a:spcAft>
                <a:spcPts val="0"/>
              </a:spcAft>
              <a:buClr>
                <a:schemeClr val="dk1"/>
              </a:buClr>
              <a:buSzPts val="1600"/>
              <a:buChar char="-"/>
            </a:pPr>
            <a:r>
              <a:rPr lang="en-GB" sz="1600">
                <a:solidFill>
                  <a:srgbClr val="000000"/>
                </a:solidFill>
              </a:rPr>
              <a:t>R</a:t>
            </a:r>
            <a:r>
              <a:rPr baseline="-25000" lang="en-GB" sz="1600">
                <a:solidFill>
                  <a:srgbClr val="000000"/>
                </a:solidFill>
              </a:rPr>
              <a:t>1</a:t>
            </a:r>
            <a:r>
              <a:rPr lang="en-GB" sz="1600">
                <a:solidFill>
                  <a:srgbClr val="000000"/>
                </a:solidFill>
              </a:rPr>
              <a:t>(p</a:t>
            </a:r>
            <a:r>
              <a:rPr lang="en-GB" sz="1600">
                <a:solidFill>
                  <a:srgbClr val="000000"/>
                </a:solidFill>
                <a:latin typeface="Arial"/>
                <a:ea typeface="Arial"/>
                <a:cs typeface="Arial"/>
                <a:sym typeface="Arial"/>
              </a:rPr>
              <a:t>)</a:t>
            </a:r>
            <a:r>
              <a:rPr lang="en-GB" sz="1600">
                <a:solidFill>
                  <a:schemeClr val="dk1"/>
                </a:solidFill>
              </a:rPr>
              <a:t>  is high when p is near 0 and 1, and it is lowest when p=0.5. </a:t>
            </a:r>
            <a:endParaRPr sz="1600">
              <a:solidFill>
                <a:schemeClr val="dk1"/>
              </a:solidFill>
            </a:endParaRPr>
          </a:p>
          <a:p>
            <a:pPr indent="-330200" lvl="0" marL="457200" rtl="0" algn="l">
              <a:spcBef>
                <a:spcPts val="1600"/>
              </a:spcBef>
              <a:spcAft>
                <a:spcPts val="1600"/>
              </a:spcAft>
              <a:buClr>
                <a:schemeClr val="dk1"/>
              </a:buClr>
              <a:buSzPts val="1600"/>
              <a:buChar char="-"/>
            </a:pPr>
            <a:r>
              <a:rPr lang="en-GB" sz="1600">
                <a:solidFill>
                  <a:schemeClr val="dk1"/>
                </a:solidFill>
              </a:rPr>
              <a:t>The curves become flatter as </a:t>
            </a:r>
            <a:r>
              <a:rPr lang="en-GB" sz="1800">
                <a:solidFill>
                  <a:srgbClr val="1B212C"/>
                </a:solidFill>
              </a:rPr>
              <a:t>S</a:t>
            </a:r>
            <a:r>
              <a:rPr baseline="-25000" lang="en-GB" sz="1800">
                <a:solidFill>
                  <a:srgbClr val="1B212C"/>
                </a:solidFill>
              </a:rPr>
              <a:t>0</a:t>
            </a:r>
            <a:r>
              <a:rPr lang="en-GB" sz="1600">
                <a:solidFill>
                  <a:schemeClr val="dk1"/>
                </a:solidFill>
              </a:rPr>
              <a:t> decreases.</a:t>
            </a:r>
            <a:endParaRPr sz="1600">
              <a:solidFill>
                <a:schemeClr val="dk1"/>
              </a:solidFill>
            </a:endParaRPr>
          </a:p>
        </p:txBody>
      </p:sp>
      <p:pic>
        <p:nvPicPr>
          <p:cNvPr id="299" name="Google Shape;299;p27"/>
          <p:cNvPicPr preferRelativeResize="0"/>
          <p:nvPr/>
        </p:nvPicPr>
        <p:blipFill>
          <a:blip r:embed="rId3">
            <a:alphaModFix/>
          </a:blip>
          <a:stretch>
            <a:fillRect/>
          </a:stretch>
        </p:blipFill>
        <p:spPr>
          <a:xfrm>
            <a:off x="5713300" y="1118850"/>
            <a:ext cx="2767042" cy="1678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3" name="Shape 303"/>
        <p:cNvGrpSpPr/>
        <p:nvPr/>
      </p:nvGrpSpPr>
      <p:grpSpPr>
        <a:xfrm>
          <a:off x="0" y="0"/>
          <a:ext cx="0" cy="0"/>
          <a:chOff x="0" y="0"/>
          <a:chExt cx="0" cy="0"/>
        </a:xfrm>
      </p:grpSpPr>
      <p:sp>
        <p:nvSpPr>
          <p:cNvPr id="304" name="Google Shape;304;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Privacy Measure</a:t>
            </a:r>
            <a:endParaRPr>
              <a:solidFill>
                <a:schemeClr val="dk1"/>
              </a:solidFill>
            </a:endParaRPr>
          </a:p>
        </p:txBody>
      </p:sp>
      <p:sp>
        <p:nvSpPr>
          <p:cNvPr id="305" name="Google Shape;305;p28"/>
          <p:cNvSpPr txBox="1"/>
          <p:nvPr>
            <p:ph idx="1" type="body"/>
          </p:nvPr>
        </p:nvSpPr>
        <p:spPr>
          <a:xfrm>
            <a:off x="771525" y="1567550"/>
            <a:ext cx="8031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Char char="❏"/>
            </a:pPr>
            <a:r>
              <a:rPr b="1" lang="en-GB" sz="1600">
                <a:solidFill>
                  <a:schemeClr val="dk1"/>
                </a:solidFill>
              </a:rPr>
              <a:t>The reconstruction probability of a ‘0’</a:t>
            </a:r>
            <a:endParaRPr b="1" sz="1600">
              <a:solidFill>
                <a:schemeClr val="dk1"/>
              </a:solidFill>
            </a:endParaRPr>
          </a:p>
          <a:p>
            <a:pPr indent="-330200" lvl="0" marL="457200" rtl="0" algn="l">
              <a:spcBef>
                <a:spcPts val="1000"/>
              </a:spcBef>
              <a:spcAft>
                <a:spcPts val="0"/>
              </a:spcAft>
              <a:buClr>
                <a:schemeClr val="dk1"/>
              </a:buClr>
              <a:buSzPts val="1600"/>
              <a:buChar char="-"/>
            </a:pPr>
            <a:r>
              <a:t/>
            </a:r>
            <a:endParaRPr sz="1600">
              <a:solidFill>
                <a:schemeClr val="dk1"/>
              </a:solidFill>
            </a:endParaRPr>
          </a:p>
          <a:p>
            <a:pPr indent="-330200" lvl="0" marL="457200" rtl="0" algn="l">
              <a:spcBef>
                <a:spcPts val="1000"/>
              </a:spcBef>
              <a:spcAft>
                <a:spcPts val="0"/>
              </a:spcAft>
              <a:buClr>
                <a:schemeClr val="dk1"/>
              </a:buClr>
              <a:buSzPts val="1600"/>
              <a:buChar char="❏"/>
            </a:pPr>
            <a:r>
              <a:rPr b="1" lang="en-GB" sz="1600">
                <a:solidFill>
                  <a:schemeClr val="dk1"/>
                </a:solidFill>
              </a:rPr>
              <a:t>The total reconstruction probability </a:t>
            </a:r>
            <a:endParaRPr b="1" sz="1600">
              <a:solidFill>
                <a:schemeClr val="dk1"/>
              </a:solidFill>
            </a:endParaRPr>
          </a:p>
          <a:p>
            <a:pPr indent="-330200" lvl="0" marL="457200" rtl="0" algn="l">
              <a:spcBef>
                <a:spcPts val="1000"/>
              </a:spcBef>
              <a:spcAft>
                <a:spcPts val="0"/>
              </a:spcAft>
              <a:buClr>
                <a:schemeClr val="dk1"/>
              </a:buClr>
              <a:buSzPts val="1600"/>
              <a:buChar char="-"/>
            </a:pPr>
            <a:r>
              <a:t/>
            </a:r>
            <a:endParaRPr sz="1600">
              <a:solidFill>
                <a:schemeClr val="dk1"/>
              </a:solidFill>
            </a:endParaRPr>
          </a:p>
          <a:p>
            <a:pPr indent="-330200" lvl="0" marL="457200" rtl="0" algn="l">
              <a:spcBef>
                <a:spcPts val="1000"/>
              </a:spcBef>
              <a:spcAft>
                <a:spcPts val="0"/>
              </a:spcAft>
              <a:buClr>
                <a:schemeClr val="dk1"/>
              </a:buClr>
              <a:buSzPts val="1600"/>
              <a:buChar char="-"/>
            </a:pPr>
            <a:r>
              <a:rPr lang="en-GB" sz="1600">
                <a:solidFill>
                  <a:schemeClr val="dk1"/>
                </a:solidFill>
              </a:rPr>
              <a:t>a is the weight parameter.</a:t>
            </a:r>
            <a:endParaRPr sz="1600">
              <a:solidFill>
                <a:schemeClr val="dk1"/>
              </a:solidFill>
            </a:endParaRPr>
          </a:p>
          <a:p>
            <a:pPr indent="-330200" lvl="0" marL="457200" rtl="0" algn="l">
              <a:spcBef>
                <a:spcPts val="1000"/>
              </a:spcBef>
              <a:spcAft>
                <a:spcPts val="0"/>
              </a:spcAft>
              <a:buClr>
                <a:schemeClr val="dk1"/>
              </a:buClr>
              <a:buSzPts val="1600"/>
              <a:buChar char="❏"/>
            </a:pPr>
            <a:r>
              <a:rPr b="1" lang="en-GB" sz="1600">
                <a:solidFill>
                  <a:schemeClr val="dk1"/>
                </a:solidFill>
              </a:rPr>
              <a:t>Privacy</a:t>
            </a:r>
            <a:endParaRPr b="1" sz="1600">
              <a:solidFill>
                <a:schemeClr val="dk1"/>
              </a:solidFill>
            </a:endParaRPr>
          </a:p>
          <a:p>
            <a:pPr indent="-330200" lvl="0" marL="457200" rtl="0" algn="l">
              <a:spcBef>
                <a:spcPts val="1000"/>
              </a:spcBef>
              <a:spcAft>
                <a:spcPts val="1600"/>
              </a:spcAft>
              <a:buClr>
                <a:schemeClr val="dk1"/>
              </a:buClr>
              <a:buSzPts val="1600"/>
              <a:buChar char="-"/>
            </a:pPr>
            <a:r>
              <a:t/>
            </a:r>
            <a:endParaRPr sz="1600">
              <a:solidFill>
                <a:schemeClr val="dk1"/>
              </a:solidFill>
            </a:endParaRPr>
          </a:p>
        </p:txBody>
      </p:sp>
      <p:pic>
        <p:nvPicPr>
          <p:cNvPr id="306" name="Google Shape;306;p28"/>
          <p:cNvPicPr preferRelativeResize="0"/>
          <p:nvPr/>
        </p:nvPicPr>
        <p:blipFill>
          <a:blip r:embed="rId3">
            <a:alphaModFix/>
          </a:blip>
          <a:stretch>
            <a:fillRect/>
          </a:stretch>
        </p:blipFill>
        <p:spPr>
          <a:xfrm>
            <a:off x="1297500" y="4024200"/>
            <a:ext cx="2157171" cy="454550"/>
          </a:xfrm>
          <a:prstGeom prst="rect">
            <a:avLst/>
          </a:prstGeom>
          <a:noFill/>
          <a:ln>
            <a:noFill/>
          </a:ln>
        </p:spPr>
      </p:pic>
      <p:pic>
        <p:nvPicPr>
          <p:cNvPr id="307" name="Google Shape;307;p28"/>
          <p:cNvPicPr preferRelativeResize="0"/>
          <p:nvPr/>
        </p:nvPicPr>
        <p:blipFill>
          <a:blip r:embed="rId4">
            <a:alphaModFix/>
          </a:blip>
          <a:stretch>
            <a:fillRect/>
          </a:stretch>
        </p:blipFill>
        <p:spPr>
          <a:xfrm>
            <a:off x="1428000" y="2789775"/>
            <a:ext cx="2639313" cy="454550"/>
          </a:xfrm>
          <a:prstGeom prst="rect">
            <a:avLst/>
          </a:prstGeom>
          <a:noFill/>
          <a:ln>
            <a:noFill/>
          </a:ln>
        </p:spPr>
      </p:pic>
      <p:pic>
        <p:nvPicPr>
          <p:cNvPr id="308" name="Google Shape;308;p28"/>
          <p:cNvPicPr preferRelativeResize="0"/>
          <p:nvPr/>
        </p:nvPicPr>
        <p:blipFill>
          <a:blip r:embed="rId5">
            <a:alphaModFix/>
          </a:blip>
          <a:stretch>
            <a:fillRect/>
          </a:stretch>
        </p:blipFill>
        <p:spPr>
          <a:xfrm>
            <a:off x="1428000" y="1956450"/>
            <a:ext cx="3982950" cy="454550"/>
          </a:xfrm>
          <a:prstGeom prst="rect">
            <a:avLst/>
          </a:prstGeom>
          <a:noFill/>
          <a:ln>
            <a:noFill/>
          </a:ln>
        </p:spPr>
      </p:pic>
      <p:pic>
        <p:nvPicPr>
          <p:cNvPr id="309" name="Google Shape;309;p28"/>
          <p:cNvPicPr preferRelativeResize="0"/>
          <p:nvPr/>
        </p:nvPicPr>
        <p:blipFill>
          <a:blip r:embed="rId6">
            <a:alphaModFix/>
          </a:blip>
          <a:stretch>
            <a:fillRect/>
          </a:stretch>
        </p:blipFill>
        <p:spPr>
          <a:xfrm>
            <a:off x="4325150" y="3059600"/>
            <a:ext cx="4632702" cy="14191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3" name="Shape 313"/>
        <p:cNvGrpSpPr/>
        <p:nvPr/>
      </p:nvGrpSpPr>
      <p:grpSpPr>
        <a:xfrm>
          <a:off x="0" y="0"/>
          <a:ext cx="0" cy="0"/>
          <a:chOff x="0" y="0"/>
          <a:chExt cx="0" cy="0"/>
        </a:xfrm>
      </p:grpSpPr>
      <p:sp>
        <p:nvSpPr>
          <p:cNvPr id="314" name="Google Shape;314;p29"/>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dk1"/>
                </a:solidFill>
              </a:rPr>
              <a:t>MASK --- mining part</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8" name="Shape 318"/>
        <p:cNvGrpSpPr/>
        <p:nvPr/>
      </p:nvGrpSpPr>
      <p:grpSpPr>
        <a:xfrm>
          <a:off x="0" y="0"/>
          <a:ext cx="0" cy="0"/>
          <a:chOff x="0" y="0"/>
          <a:chExt cx="0" cy="0"/>
        </a:xfrm>
      </p:grpSpPr>
      <p:sp>
        <p:nvSpPr>
          <p:cNvPr id="319" name="Google Shape;319;p30"/>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MASK --- Mining Part</a:t>
            </a:r>
            <a:endParaRPr>
              <a:solidFill>
                <a:schemeClr val="dk1"/>
              </a:solidFill>
            </a:endParaRPr>
          </a:p>
        </p:txBody>
      </p:sp>
      <p:sp>
        <p:nvSpPr>
          <p:cNvPr id="320" name="Google Shape;320;p30"/>
          <p:cNvSpPr txBox="1"/>
          <p:nvPr>
            <p:ph idx="1" type="body"/>
          </p:nvPr>
        </p:nvSpPr>
        <p:spPr>
          <a:xfrm>
            <a:off x="956700" y="1255025"/>
            <a:ext cx="7688100" cy="3559500"/>
          </a:xfrm>
          <a:prstGeom prst="rect">
            <a:avLst/>
          </a:prstGeom>
        </p:spPr>
        <p:txBody>
          <a:bodyPr anchorCtr="0" anchor="t" bIns="91425" lIns="91425" spcFirstLastPara="1" rIns="91425" wrap="square" tIns="91425">
            <a:noAutofit/>
          </a:bodyPr>
          <a:lstStyle/>
          <a:p>
            <a:pPr indent="-361950" lvl="0" marL="457200" rtl="0" algn="l">
              <a:spcBef>
                <a:spcPts val="1000"/>
              </a:spcBef>
              <a:spcAft>
                <a:spcPts val="0"/>
              </a:spcAft>
              <a:buClr>
                <a:schemeClr val="dk1"/>
              </a:buClr>
              <a:buSzPts val="2100"/>
              <a:buChar char="●"/>
            </a:pPr>
            <a:r>
              <a:rPr b="1" lang="en-GB" sz="2000">
                <a:solidFill>
                  <a:schemeClr val="dk1"/>
                </a:solidFill>
              </a:rPr>
              <a:t>How to estimate the accurate supports of itemsets from a distorted database?</a:t>
            </a:r>
            <a:r>
              <a:rPr lang="en-GB" sz="2100">
                <a:solidFill>
                  <a:schemeClr val="dk1"/>
                </a:solidFill>
              </a:rPr>
              <a:t> </a:t>
            </a:r>
            <a:endParaRPr sz="2100">
              <a:solidFill>
                <a:schemeClr val="dk1"/>
              </a:solidFill>
            </a:endParaRPr>
          </a:p>
          <a:p>
            <a:pPr indent="-361950" lvl="0" marL="457200" rtl="0" algn="l">
              <a:spcBef>
                <a:spcPts val="0"/>
              </a:spcBef>
              <a:spcAft>
                <a:spcPts val="0"/>
              </a:spcAft>
              <a:buClr>
                <a:schemeClr val="dk1"/>
              </a:buClr>
              <a:buSzPts val="2100"/>
              <a:buChar char="●"/>
            </a:pPr>
            <a:r>
              <a:rPr b="1" lang="en-GB" sz="2100">
                <a:solidFill>
                  <a:schemeClr val="dk1"/>
                </a:solidFill>
              </a:rPr>
              <a:t>Estimating 1-itemset supports </a:t>
            </a:r>
            <a:endParaRPr b="1" sz="2100">
              <a:solidFill>
                <a:schemeClr val="dk1"/>
              </a:solidFill>
            </a:endParaRPr>
          </a:p>
          <a:p>
            <a:pPr indent="-361950" lvl="0" marL="457200" rtl="0" algn="l">
              <a:spcBef>
                <a:spcPts val="0"/>
              </a:spcBef>
              <a:spcAft>
                <a:spcPts val="0"/>
              </a:spcAft>
              <a:buClr>
                <a:schemeClr val="dk1"/>
              </a:buClr>
              <a:buSzPts val="2100"/>
              <a:buChar char="●"/>
            </a:pPr>
            <a:r>
              <a:rPr b="1" lang="en-GB" sz="2100">
                <a:solidFill>
                  <a:schemeClr val="dk1"/>
                </a:solidFill>
              </a:rPr>
              <a:t>Estimating n-itemset supports </a:t>
            </a:r>
            <a:endParaRPr b="1" sz="2100">
              <a:solidFill>
                <a:schemeClr val="dk1"/>
              </a:solidFill>
            </a:endParaRPr>
          </a:p>
          <a:p>
            <a:pPr indent="-361950" lvl="0" marL="457200" rtl="0" algn="l">
              <a:spcBef>
                <a:spcPts val="0"/>
              </a:spcBef>
              <a:spcAft>
                <a:spcPts val="0"/>
              </a:spcAft>
              <a:buClr>
                <a:schemeClr val="dk1"/>
              </a:buClr>
              <a:buSzPts val="2100"/>
              <a:buChar char="●"/>
            </a:pPr>
            <a:r>
              <a:rPr b="1" lang="en-GB" sz="2100">
                <a:solidFill>
                  <a:schemeClr val="dk1"/>
                </a:solidFill>
              </a:rPr>
              <a:t>The whole mining process</a:t>
            </a:r>
            <a:endParaRPr b="1" sz="16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4" name="Shape 324"/>
        <p:cNvGrpSpPr/>
        <p:nvPr/>
      </p:nvGrpSpPr>
      <p:grpSpPr>
        <a:xfrm>
          <a:off x="0" y="0"/>
          <a:ext cx="0" cy="0"/>
          <a:chOff x="0" y="0"/>
          <a:chExt cx="0" cy="0"/>
        </a:xfrm>
      </p:grpSpPr>
      <p:sp>
        <p:nvSpPr>
          <p:cNvPr id="325" name="Google Shape;325;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361950" lvl="0" marL="457200" rtl="0" algn="l">
              <a:lnSpc>
                <a:spcPct val="115000"/>
              </a:lnSpc>
              <a:spcBef>
                <a:spcPts val="1000"/>
              </a:spcBef>
              <a:spcAft>
                <a:spcPts val="0"/>
              </a:spcAft>
              <a:buClr>
                <a:schemeClr val="dk1"/>
              </a:buClr>
              <a:buSzPts val="2100"/>
              <a:buFont typeface="Lato"/>
              <a:buChar char="●"/>
            </a:pPr>
            <a:r>
              <a:rPr b="1" lang="en-GB" sz="2000">
                <a:solidFill>
                  <a:schemeClr val="dk1"/>
                </a:solidFill>
                <a:latin typeface="Lato"/>
                <a:ea typeface="Lato"/>
                <a:cs typeface="Lato"/>
                <a:sym typeface="Lato"/>
              </a:rPr>
              <a:t>How to estimate the accurate supports of itemsets from a distorted database?</a:t>
            </a:r>
            <a:r>
              <a:rPr lang="en-GB" sz="2100">
                <a:solidFill>
                  <a:schemeClr val="dk1"/>
                </a:solidFill>
                <a:latin typeface="Lato"/>
                <a:ea typeface="Lato"/>
                <a:cs typeface="Lato"/>
                <a:sym typeface="Lato"/>
              </a:rPr>
              <a:t> </a:t>
            </a:r>
            <a:endParaRPr/>
          </a:p>
        </p:txBody>
      </p:sp>
      <p:sp>
        <p:nvSpPr>
          <p:cNvPr id="326" name="Google Shape;326;p31"/>
          <p:cNvSpPr txBox="1"/>
          <p:nvPr>
            <p:ph idx="1" type="body"/>
          </p:nvPr>
        </p:nvSpPr>
        <p:spPr>
          <a:xfrm>
            <a:off x="789600" y="1432900"/>
            <a:ext cx="7564800" cy="1242900"/>
          </a:xfrm>
          <a:prstGeom prst="rect">
            <a:avLst/>
          </a:prstGeom>
        </p:spPr>
        <p:txBody>
          <a:bodyPr anchorCtr="0" anchor="t" bIns="91425" lIns="91425" spcFirstLastPara="1" rIns="91425" wrap="square" tIns="91425">
            <a:noAutofit/>
          </a:bodyPr>
          <a:lstStyle/>
          <a:p>
            <a:pPr indent="457200" lvl="0" marL="0" rtl="0" algn="l">
              <a:spcBef>
                <a:spcPts val="1000"/>
              </a:spcBef>
              <a:spcAft>
                <a:spcPts val="0"/>
              </a:spcAft>
              <a:buNone/>
            </a:pPr>
            <a:r>
              <a:rPr lang="en-GB" sz="2200">
                <a:solidFill>
                  <a:srgbClr val="000000"/>
                </a:solidFill>
                <a:latin typeface="Arial"/>
                <a:ea typeface="Arial"/>
                <a:cs typeface="Arial"/>
                <a:sym typeface="Arial"/>
              </a:rPr>
              <a:t>   	</a:t>
            </a:r>
            <a:r>
              <a:rPr lang="en-GB" sz="2200">
                <a:solidFill>
                  <a:srgbClr val="000000"/>
                </a:solidFill>
                <a:latin typeface="Arial"/>
                <a:ea typeface="Arial"/>
                <a:cs typeface="Arial"/>
                <a:sym typeface="Arial"/>
              </a:rPr>
              <a:t>C</a:t>
            </a:r>
            <a:r>
              <a:rPr baseline="30000" lang="en-GB" sz="2200">
                <a:solidFill>
                  <a:srgbClr val="000000"/>
                </a:solidFill>
                <a:latin typeface="Arial"/>
                <a:ea typeface="Arial"/>
                <a:cs typeface="Arial"/>
                <a:sym typeface="Arial"/>
              </a:rPr>
              <a:t>T</a:t>
            </a:r>
            <a:r>
              <a:rPr lang="en-GB" sz="2000">
                <a:solidFill>
                  <a:schemeClr val="dk1"/>
                </a:solidFill>
              </a:rPr>
              <a:t>= </a:t>
            </a:r>
            <a:r>
              <a:rPr lang="en-GB" sz="2200">
                <a:solidFill>
                  <a:srgbClr val="000000"/>
                </a:solidFill>
                <a:latin typeface="Arial"/>
                <a:ea typeface="Arial"/>
                <a:cs typeface="Arial"/>
                <a:sym typeface="Arial"/>
              </a:rPr>
              <a:t>M</a:t>
            </a:r>
            <a:r>
              <a:rPr baseline="30000" lang="en-GB" sz="2200">
                <a:solidFill>
                  <a:srgbClr val="000000"/>
                </a:solidFill>
                <a:latin typeface="Arial"/>
                <a:ea typeface="Arial"/>
                <a:cs typeface="Arial"/>
                <a:sym typeface="Arial"/>
              </a:rPr>
              <a:t>-1 </a:t>
            </a:r>
            <a:r>
              <a:rPr lang="en-GB" sz="2200">
                <a:solidFill>
                  <a:srgbClr val="000000"/>
                </a:solidFill>
                <a:latin typeface="Arial"/>
                <a:ea typeface="Arial"/>
                <a:cs typeface="Arial"/>
                <a:sym typeface="Arial"/>
              </a:rPr>
              <a:t>C</a:t>
            </a:r>
            <a:r>
              <a:rPr baseline="30000" lang="en-GB" sz="2200">
                <a:solidFill>
                  <a:srgbClr val="000000"/>
                </a:solidFill>
                <a:latin typeface="Arial"/>
                <a:ea typeface="Arial"/>
                <a:cs typeface="Arial"/>
                <a:sym typeface="Arial"/>
              </a:rPr>
              <a:t>D</a:t>
            </a:r>
            <a:endParaRPr sz="1700"/>
          </a:p>
          <a:p>
            <a:pPr indent="0" lvl="0" marL="0" rtl="0" algn="l">
              <a:spcBef>
                <a:spcPts val="1600"/>
              </a:spcBef>
              <a:spcAft>
                <a:spcPts val="1600"/>
              </a:spcAft>
              <a:buNone/>
            </a:pPr>
            <a:r>
              <a:t/>
            </a:r>
            <a:endParaRPr sz="1800">
              <a:solidFill>
                <a:srgbClr val="000000"/>
              </a:solidFill>
              <a:latin typeface="Arial"/>
              <a:ea typeface="Arial"/>
              <a:cs typeface="Arial"/>
              <a:sym typeface="Arial"/>
            </a:endParaRPr>
          </a:p>
        </p:txBody>
      </p:sp>
      <p:sp>
        <p:nvSpPr>
          <p:cNvPr id="327" name="Google Shape;327;p31"/>
          <p:cNvSpPr/>
          <p:nvPr/>
        </p:nvSpPr>
        <p:spPr>
          <a:xfrm>
            <a:off x="2852600" y="3212325"/>
            <a:ext cx="1220100" cy="914100"/>
          </a:xfrm>
          <a:prstGeom prst="rect">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txBox="1"/>
          <p:nvPr/>
        </p:nvSpPr>
        <p:spPr>
          <a:xfrm>
            <a:off x="2894675" y="3212325"/>
            <a:ext cx="1178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Probabilistic distortion</a:t>
            </a:r>
            <a:endParaRPr>
              <a:latin typeface="Lato"/>
              <a:ea typeface="Lato"/>
              <a:cs typeface="Lato"/>
              <a:sym typeface="Lato"/>
            </a:endParaRPr>
          </a:p>
        </p:txBody>
      </p:sp>
      <p:cxnSp>
        <p:nvCxnSpPr>
          <p:cNvPr id="329" name="Google Shape;329;p31"/>
          <p:cNvCxnSpPr/>
          <p:nvPr/>
        </p:nvCxnSpPr>
        <p:spPr>
          <a:xfrm>
            <a:off x="1863850" y="3622525"/>
            <a:ext cx="988800" cy="2700"/>
          </a:xfrm>
          <a:prstGeom prst="straightConnector1">
            <a:avLst/>
          </a:prstGeom>
          <a:noFill/>
          <a:ln cap="flat" cmpd="sng" w="38100">
            <a:solidFill>
              <a:schemeClr val="dk2"/>
            </a:solidFill>
            <a:prstDash val="solid"/>
            <a:round/>
            <a:headEnd len="med" w="med" type="none"/>
            <a:tailEnd len="med" w="med" type="stealth"/>
          </a:ln>
        </p:spPr>
      </p:cxnSp>
      <p:sp>
        <p:nvSpPr>
          <p:cNvPr id="330" name="Google Shape;330;p31"/>
          <p:cNvSpPr txBox="1"/>
          <p:nvPr/>
        </p:nvSpPr>
        <p:spPr>
          <a:xfrm>
            <a:off x="1863850" y="3164475"/>
            <a:ext cx="1030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Real data</a:t>
            </a:r>
            <a:endParaRPr>
              <a:latin typeface="Lato"/>
              <a:ea typeface="Lato"/>
              <a:cs typeface="Lato"/>
              <a:sym typeface="Lato"/>
            </a:endParaRPr>
          </a:p>
        </p:txBody>
      </p:sp>
      <p:sp>
        <p:nvSpPr>
          <p:cNvPr id="331" name="Google Shape;331;p31"/>
          <p:cNvSpPr/>
          <p:nvPr/>
        </p:nvSpPr>
        <p:spPr>
          <a:xfrm>
            <a:off x="5429600" y="3164475"/>
            <a:ext cx="1009800" cy="1009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txBox="1"/>
          <p:nvPr/>
        </p:nvSpPr>
        <p:spPr>
          <a:xfrm>
            <a:off x="5576900" y="3423775"/>
            <a:ext cx="71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MASK</a:t>
            </a:r>
            <a:endParaRPr>
              <a:latin typeface="Lato"/>
              <a:ea typeface="Lato"/>
              <a:cs typeface="Lato"/>
              <a:sym typeface="Lato"/>
            </a:endParaRPr>
          </a:p>
        </p:txBody>
      </p:sp>
      <p:cxnSp>
        <p:nvCxnSpPr>
          <p:cNvPr id="333" name="Google Shape;333;p31"/>
          <p:cNvCxnSpPr/>
          <p:nvPr/>
        </p:nvCxnSpPr>
        <p:spPr>
          <a:xfrm>
            <a:off x="4219975" y="3433200"/>
            <a:ext cx="1093800" cy="10500"/>
          </a:xfrm>
          <a:prstGeom prst="straightConnector1">
            <a:avLst/>
          </a:prstGeom>
          <a:noFill/>
          <a:ln cap="flat" cmpd="sng" w="38100">
            <a:solidFill>
              <a:schemeClr val="dk2"/>
            </a:solidFill>
            <a:prstDash val="solid"/>
            <a:round/>
            <a:headEnd len="med" w="med" type="none"/>
            <a:tailEnd len="med" w="med" type="stealth"/>
          </a:ln>
        </p:spPr>
      </p:cxnSp>
      <p:cxnSp>
        <p:nvCxnSpPr>
          <p:cNvPr id="334" name="Google Shape;334;p31"/>
          <p:cNvCxnSpPr/>
          <p:nvPr/>
        </p:nvCxnSpPr>
        <p:spPr>
          <a:xfrm>
            <a:off x="4219975" y="3911675"/>
            <a:ext cx="1146600" cy="5400"/>
          </a:xfrm>
          <a:prstGeom prst="straightConnector1">
            <a:avLst/>
          </a:prstGeom>
          <a:noFill/>
          <a:ln cap="flat" cmpd="sng" w="38100">
            <a:solidFill>
              <a:schemeClr val="dk2"/>
            </a:solidFill>
            <a:prstDash val="solid"/>
            <a:round/>
            <a:headEnd len="med" w="med" type="none"/>
            <a:tailEnd len="med" w="med" type="stealth"/>
          </a:ln>
        </p:spPr>
      </p:cxnSp>
      <p:sp>
        <p:nvSpPr>
          <p:cNvPr id="335" name="Google Shape;335;p31"/>
          <p:cNvSpPr txBox="1"/>
          <p:nvPr/>
        </p:nvSpPr>
        <p:spPr>
          <a:xfrm>
            <a:off x="4370775" y="3564675"/>
            <a:ext cx="55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p</a:t>
            </a:r>
            <a:endParaRPr>
              <a:latin typeface="Lato"/>
              <a:ea typeface="Lato"/>
              <a:cs typeface="Lato"/>
              <a:sym typeface="Lato"/>
            </a:endParaRPr>
          </a:p>
        </p:txBody>
      </p:sp>
      <p:sp>
        <p:nvSpPr>
          <p:cNvPr id="336" name="Google Shape;336;p31"/>
          <p:cNvSpPr txBox="1"/>
          <p:nvPr/>
        </p:nvSpPr>
        <p:spPr>
          <a:xfrm>
            <a:off x="4146425" y="3033000"/>
            <a:ext cx="138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Distorted data</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0" name="Shape 340"/>
        <p:cNvGrpSpPr/>
        <p:nvPr/>
      </p:nvGrpSpPr>
      <p:grpSpPr>
        <a:xfrm>
          <a:off x="0" y="0"/>
          <a:ext cx="0" cy="0"/>
          <a:chOff x="0" y="0"/>
          <a:chExt cx="0" cy="0"/>
        </a:xfrm>
      </p:grpSpPr>
      <p:sp>
        <p:nvSpPr>
          <p:cNvPr id="341" name="Google Shape;341;p32"/>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Estimating 1-itemset Supports</a:t>
            </a:r>
            <a:endParaRPr>
              <a:solidFill>
                <a:schemeClr val="dk1"/>
              </a:solidFill>
            </a:endParaRPr>
          </a:p>
        </p:txBody>
      </p:sp>
      <p:sp>
        <p:nvSpPr>
          <p:cNvPr id="342" name="Google Shape;342;p32"/>
          <p:cNvSpPr txBox="1"/>
          <p:nvPr>
            <p:ph idx="1" type="body"/>
          </p:nvPr>
        </p:nvSpPr>
        <p:spPr>
          <a:xfrm>
            <a:off x="784300" y="770250"/>
            <a:ext cx="7876800" cy="4200600"/>
          </a:xfrm>
          <a:prstGeom prst="rect">
            <a:avLst/>
          </a:prstGeom>
        </p:spPr>
        <p:txBody>
          <a:bodyPr anchorCtr="0" anchor="t" bIns="91425" lIns="91425" spcFirstLastPara="1" rIns="91425" wrap="square" tIns="91425">
            <a:noAutofit/>
          </a:bodyPr>
          <a:lstStyle/>
          <a:p>
            <a:pPr indent="457200" lvl="0" marL="0" rtl="0" algn="l">
              <a:spcBef>
                <a:spcPts val="1000"/>
              </a:spcBef>
              <a:spcAft>
                <a:spcPts val="0"/>
              </a:spcAft>
              <a:buNone/>
            </a:pPr>
            <a:r>
              <a:rPr lang="en-GB" sz="1600">
                <a:solidFill>
                  <a:schemeClr val="dk1"/>
                </a:solidFill>
              </a:rPr>
              <a:t> </a:t>
            </a:r>
            <a:r>
              <a:rPr b="1" lang="en-GB" sz="2000">
                <a:solidFill>
                  <a:srgbClr val="000000"/>
                </a:solidFill>
                <a:latin typeface="Arial"/>
                <a:ea typeface="Arial"/>
                <a:cs typeface="Arial"/>
                <a:sym typeface="Arial"/>
              </a:rPr>
              <a:t>C</a:t>
            </a:r>
            <a:r>
              <a:rPr b="1" baseline="30000" lang="en-GB" sz="2000">
                <a:solidFill>
                  <a:srgbClr val="000000"/>
                </a:solidFill>
                <a:latin typeface="Arial"/>
                <a:ea typeface="Arial"/>
                <a:cs typeface="Arial"/>
                <a:sym typeface="Arial"/>
              </a:rPr>
              <a:t>T</a:t>
            </a:r>
            <a:r>
              <a:rPr b="1" lang="en-GB" sz="1800">
                <a:solidFill>
                  <a:schemeClr val="dk1"/>
                </a:solidFill>
              </a:rPr>
              <a:t>= </a:t>
            </a:r>
            <a:r>
              <a:rPr b="1" lang="en-GB" sz="2000">
                <a:solidFill>
                  <a:srgbClr val="000000"/>
                </a:solidFill>
                <a:latin typeface="Arial"/>
                <a:ea typeface="Arial"/>
                <a:cs typeface="Arial"/>
                <a:sym typeface="Arial"/>
              </a:rPr>
              <a:t>M</a:t>
            </a:r>
            <a:r>
              <a:rPr b="1" baseline="30000" lang="en-GB" sz="2000">
                <a:solidFill>
                  <a:srgbClr val="000000"/>
                </a:solidFill>
                <a:latin typeface="Arial"/>
                <a:ea typeface="Arial"/>
                <a:cs typeface="Arial"/>
                <a:sym typeface="Arial"/>
              </a:rPr>
              <a:t>-1 </a:t>
            </a:r>
            <a:r>
              <a:rPr b="1" lang="en-GB" sz="2000">
                <a:solidFill>
                  <a:srgbClr val="000000"/>
                </a:solidFill>
                <a:latin typeface="Arial"/>
                <a:ea typeface="Arial"/>
                <a:cs typeface="Arial"/>
                <a:sym typeface="Arial"/>
              </a:rPr>
              <a:t>C</a:t>
            </a:r>
            <a:r>
              <a:rPr b="1" baseline="30000" lang="en-GB" sz="2000">
                <a:solidFill>
                  <a:srgbClr val="000000"/>
                </a:solidFill>
                <a:latin typeface="Arial"/>
                <a:ea typeface="Arial"/>
                <a:cs typeface="Arial"/>
                <a:sym typeface="Arial"/>
              </a:rPr>
              <a:t>D</a:t>
            </a:r>
            <a:endParaRPr sz="1600">
              <a:solidFill>
                <a:schemeClr val="dk1"/>
              </a:solidFill>
            </a:endParaRPr>
          </a:p>
          <a:p>
            <a:pPr indent="0" lvl="0" marL="0" rtl="0" algn="l">
              <a:spcBef>
                <a:spcPts val="1600"/>
              </a:spcBef>
              <a:spcAft>
                <a:spcPts val="0"/>
              </a:spcAft>
              <a:buNone/>
            </a:pPr>
            <a:r>
              <a:t/>
            </a:r>
            <a:endParaRPr sz="1600">
              <a:solidFill>
                <a:schemeClr val="dk1"/>
              </a:solidFill>
            </a:endParaRPr>
          </a:p>
          <a:p>
            <a:pPr indent="0" lvl="0" marL="0" rtl="0" algn="l">
              <a:spcBef>
                <a:spcPts val="1600"/>
              </a:spcBef>
              <a:spcAft>
                <a:spcPts val="0"/>
              </a:spcAft>
              <a:buNone/>
            </a:pPr>
            <a:r>
              <a:t/>
            </a:r>
            <a:endParaRPr sz="1600">
              <a:solidFill>
                <a:schemeClr val="dk1"/>
              </a:solidFill>
            </a:endParaRPr>
          </a:p>
          <a:p>
            <a:pPr indent="0" lvl="0" marL="0" rtl="0" algn="l">
              <a:spcBef>
                <a:spcPts val="1600"/>
              </a:spcBef>
              <a:spcAft>
                <a:spcPts val="0"/>
              </a:spcAft>
              <a:buNone/>
            </a:pPr>
            <a:r>
              <a:t/>
            </a:r>
            <a:endParaRPr sz="1600">
              <a:solidFill>
                <a:schemeClr val="dk1"/>
              </a:solidFill>
            </a:endParaRPr>
          </a:p>
          <a:p>
            <a:pPr indent="-330200" lvl="0" marL="457200" rtl="0" algn="l">
              <a:spcBef>
                <a:spcPts val="1600"/>
              </a:spcBef>
              <a:spcAft>
                <a:spcPts val="0"/>
              </a:spcAft>
              <a:buClr>
                <a:schemeClr val="dk1"/>
              </a:buClr>
              <a:buSzPts val="1600"/>
              <a:buChar char="●"/>
            </a:pPr>
            <a:r>
              <a:rPr lang="en-GB" sz="1600">
                <a:solidFill>
                  <a:schemeClr val="dk1"/>
                </a:solidFill>
              </a:rPr>
              <a:t>Symbols</a:t>
            </a:r>
            <a:r>
              <a:rPr b="1" lang="en-GB" sz="1600">
                <a:solidFill>
                  <a:schemeClr val="dk1"/>
                </a:solidFill>
              </a:rPr>
              <a:t>: </a:t>
            </a:r>
            <a:endParaRPr b="1" sz="1600">
              <a:solidFill>
                <a:schemeClr val="dk1"/>
              </a:solidFill>
            </a:endParaRPr>
          </a:p>
          <a:p>
            <a:pPr indent="-330200" lvl="0" marL="457200" rtl="0" algn="l">
              <a:spcBef>
                <a:spcPts val="0"/>
              </a:spcBef>
              <a:spcAft>
                <a:spcPts val="0"/>
              </a:spcAft>
              <a:buClr>
                <a:schemeClr val="dk1"/>
              </a:buClr>
              <a:buSzPts val="1600"/>
              <a:buChar char="-"/>
            </a:pPr>
            <a:r>
              <a:rPr lang="en-GB" sz="1700">
                <a:solidFill>
                  <a:schemeClr val="dk1"/>
                </a:solidFill>
              </a:rPr>
              <a:t>T</a:t>
            </a:r>
            <a:r>
              <a:rPr lang="en-GB" sz="1600">
                <a:solidFill>
                  <a:schemeClr val="dk1"/>
                </a:solidFill>
              </a:rPr>
              <a:t>: the original true matrix;       </a:t>
            </a:r>
            <a:r>
              <a:rPr lang="en-GB" sz="1800">
                <a:solidFill>
                  <a:schemeClr val="dk1"/>
                </a:solidFill>
              </a:rPr>
              <a:t>D</a:t>
            </a:r>
            <a:r>
              <a:rPr lang="en-GB" sz="1600">
                <a:solidFill>
                  <a:schemeClr val="dk1"/>
                </a:solidFill>
              </a:rPr>
              <a:t>: the distorted matrix; </a:t>
            </a:r>
            <a:endParaRPr sz="1600">
              <a:solidFill>
                <a:schemeClr val="dk1"/>
              </a:solidFill>
            </a:endParaRPr>
          </a:p>
          <a:p>
            <a:pPr indent="-330200" lvl="0" marL="457200" rtl="0" algn="l">
              <a:spcBef>
                <a:spcPts val="0"/>
              </a:spcBef>
              <a:spcAft>
                <a:spcPts val="0"/>
              </a:spcAft>
              <a:buClr>
                <a:schemeClr val="dk1"/>
              </a:buClr>
              <a:buSzPts val="1600"/>
              <a:buChar char="-"/>
            </a:pPr>
            <a:r>
              <a:rPr lang="en-GB" sz="1900">
                <a:solidFill>
                  <a:schemeClr val="dk1"/>
                </a:solidFill>
              </a:rPr>
              <a:t>i</a:t>
            </a:r>
            <a:r>
              <a:rPr lang="en-GB" sz="1600">
                <a:solidFill>
                  <a:schemeClr val="dk1"/>
                </a:solidFill>
              </a:rPr>
              <a:t>: a random item; </a:t>
            </a:r>
            <a:endParaRPr sz="1600">
              <a:solidFill>
                <a:schemeClr val="dk1"/>
              </a:solidFill>
            </a:endParaRPr>
          </a:p>
          <a:p>
            <a:pPr indent="-330200" lvl="0" marL="457200" rtl="0" algn="l">
              <a:lnSpc>
                <a:spcPct val="150000"/>
              </a:lnSpc>
              <a:spcBef>
                <a:spcPts val="0"/>
              </a:spcBef>
              <a:spcAft>
                <a:spcPts val="0"/>
              </a:spcAft>
              <a:buClr>
                <a:schemeClr val="dk1"/>
              </a:buClr>
              <a:buSzPts val="1600"/>
              <a:buChar char="-"/>
            </a:pP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1</a:t>
            </a:r>
            <a:r>
              <a:rPr baseline="30000" lang="en-GB" sz="1800">
                <a:solidFill>
                  <a:srgbClr val="000000"/>
                </a:solidFill>
                <a:latin typeface="Arial"/>
                <a:ea typeface="Arial"/>
                <a:cs typeface="Arial"/>
                <a:sym typeface="Arial"/>
              </a:rPr>
              <a:t>T</a:t>
            </a:r>
            <a:r>
              <a:rPr lang="en-GB" sz="1600">
                <a:solidFill>
                  <a:schemeClr val="dk1"/>
                </a:solidFill>
              </a:rPr>
              <a:t> and </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0</a:t>
            </a:r>
            <a:r>
              <a:rPr baseline="30000" lang="en-GB" sz="1800">
                <a:solidFill>
                  <a:srgbClr val="000000"/>
                </a:solidFill>
                <a:latin typeface="Arial"/>
                <a:ea typeface="Arial"/>
                <a:cs typeface="Arial"/>
                <a:sym typeface="Arial"/>
              </a:rPr>
              <a:t>T</a:t>
            </a:r>
            <a:r>
              <a:rPr lang="en-GB" sz="1600">
                <a:solidFill>
                  <a:schemeClr val="dk1"/>
                </a:solidFill>
              </a:rPr>
              <a:t>: the number of 1’s and 0’s in the </a:t>
            </a:r>
            <a:r>
              <a:rPr b="1" lang="en-GB" sz="1600">
                <a:solidFill>
                  <a:schemeClr val="dk1"/>
                </a:solidFill>
              </a:rPr>
              <a:t>i</a:t>
            </a:r>
            <a:r>
              <a:rPr lang="en-GB" sz="1600">
                <a:solidFill>
                  <a:schemeClr val="dk1"/>
                </a:solidFill>
              </a:rPr>
              <a:t> column of </a:t>
            </a:r>
            <a:r>
              <a:rPr b="1" lang="en-GB" sz="1600">
                <a:solidFill>
                  <a:schemeClr val="dk1"/>
                </a:solidFill>
              </a:rPr>
              <a:t>T</a:t>
            </a:r>
            <a:r>
              <a:rPr lang="en-GB" sz="1600">
                <a:solidFill>
                  <a:schemeClr val="dk1"/>
                </a:solidFill>
              </a:rPr>
              <a:t>; </a:t>
            </a:r>
            <a:endParaRPr sz="1600">
              <a:solidFill>
                <a:schemeClr val="dk1"/>
              </a:solidFill>
            </a:endParaRPr>
          </a:p>
          <a:p>
            <a:pPr indent="-330200" lvl="0" marL="457200" rtl="0" algn="l">
              <a:spcBef>
                <a:spcPts val="0"/>
              </a:spcBef>
              <a:spcAft>
                <a:spcPts val="0"/>
              </a:spcAft>
              <a:buClr>
                <a:schemeClr val="dk1"/>
              </a:buClr>
              <a:buSzPts val="1600"/>
              <a:buChar char="-"/>
            </a:pP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1</a:t>
            </a:r>
            <a:r>
              <a:rPr baseline="30000" lang="en-GB" sz="1800">
                <a:solidFill>
                  <a:srgbClr val="000000"/>
                </a:solidFill>
                <a:latin typeface="Arial"/>
                <a:ea typeface="Arial"/>
                <a:cs typeface="Arial"/>
                <a:sym typeface="Arial"/>
              </a:rPr>
              <a:t>D</a:t>
            </a:r>
            <a:r>
              <a:rPr lang="en-GB" sz="1600">
                <a:solidFill>
                  <a:schemeClr val="dk1"/>
                </a:solidFill>
              </a:rPr>
              <a:t> and </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0</a:t>
            </a:r>
            <a:r>
              <a:rPr baseline="30000" lang="en-GB" sz="1800">
                <a:solidFill>
                  <a:srgbClr val="000000"/>
                </a:solidFill>
                <a:latin typeface="Arial"/>
                <a:ea typeface="Arial"/>
                <a:cs typeface="Arial"/>
                <a:sym typeface="Arial"/>
              </a:rPr>
              <a:t>D</a:t>
            </a:r>
            <a:r>
              <a:rPr lang="en-GB" sz="1600">
                <a:solidFill>
                  <a:schemeClr val="dk1"/>
                </a:solidFill>
              </a:rPr>
              <a:t> : the number of 1’s and 0’s in the i column of D.</a:t>
            </a:r>
            <a:endParaRPr sz="1600">
              <a:solidFill>
                <a:schemeClr val="dk1"/>
              </a:solidFill>
            </a:endParaRPr>
          </a:p>
          <a:p>
            <a:pPr indent="0" lvl="0" marL="0" rtl="0" algn="l">
              <a:spcBef>
                <a:spcPts val="1200"/>
              </a:spcBef>
              <a:spcAft>
                <a:spcPts val="1600"/>
              </a:spcAft>
              <a:buNone/>
            </a:pPr>
            <a:r>
              <a:t/>
            </a:r>
            <a:endParaRPr sz="1600">
              <a:solidFill>
                <a:schemeClr val="dk1"/>
              </a:solidFill>
            </a:endParaRPr>
          </a:p>
        </p:txBody>
      </p:sp>
      <p:pic>
        <p:nvPicPr>
          <p:cNvPr id="343" name="Google Shape;343;p32"/>
          <p:cNvPicPr preferRelativeResize="0"/>
          <p:nvPr/>
        </p:nvPicPr>
        <p:blipFill>
          <a:blip r:embed="rId3">
            <a:alphaModFix/>
          </a:blip>
          <a:stretch>
            <a:fillRect/>
          </a:stretch>
        </p:blipFill>
        <p:spPr>
          <a:xfrm>
            <a:off x="1592025" y="1649200"/>
            <a:ext cx="5144250" cy="857250"/>
          </a:xfrm>
          <a:prstGeom prst="rect">
            <a:avLst/>
          </a:prstGeom>
          <a:noFill/>
          <a:ln>
            <a:noFill/>
          </a:ln>
        </p:spPr>
      </p:pic>
      <p:sp>
        <p:nvSpPr>
          <p:cNvPr id="344" name="Google Shape;344;p32"/>
          <p:cNvSpPr/>
          <p:nvPr/>
        </p:nvSpPr>
        <p:spPr>
          <a:xfrm>
            <a:off x="7989250" y="3961050"/>
            <a:ext cx="1009800" cy="1009800"/>
          </a:xfrm>
          <a:prstGeom prst="rect">
            <a:avLst/>
          </a:prstGeom>
          <a:solidFill>
            <a:srgbClr val="F4CCCC"/>
          </a:solidFill>
          <a:ln cap="flat" cmpd="sng" w="9525">
            <a:solidFill>
              <a:srgbClr val="F4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Note: p!=0.5</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8" name="Shape 348"/>
        <p:cNvGrpSpPr/>
        <p:nvPr/>
      </p:nvGrpSpPr>
      <p:grpSpPr>
        <a:xfrm>
          <a:off x="0" y="0"/>
          <a:ext cx="0" cy="0"/>
          <a:chOff x="0" y="0"/>
          <a:chExt cx="0" cy="0"/>
        </a:xfrm>
      </p:grpSpPr>
      <p:sp>
        <p:nvSpPr>
          <p:cNvPr id="349" name="Google Shape;349;p33"/>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Estimating n-itemset Supports</a:t>
            </a:r>
            <a:endParaRPr>
              <a:solidFill>
                <a:schemeClr val="dk1"/>
              </a:solidFill>
            </a:endParaRPr>
          </a:p>
        </p:txBody>
      </p:sp>
      <p:sp>
        <p:nvSpPr>
          <p:cNvPr id="350" name="Google Shape;350;p33"/>
          <p:cNvSpPr txBox="1"/>
          <p:nvPr>
            <p:ph idx="1" type="body"/>
          </p:nvPr>
        </p:nvSpPr>
        <p:spPr>
          <a:xfrm>
            <a:off x="716800" y="810750"/>
            <a:ext cx="8123100" cy="40386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Clr>
                <a:schemeClr val="dk1"/>
              </a:buClr>
              <a:buSzPts val="1600"/>
              <a:buChar char="●"/>
            </a:pPr>
            <a:r>
              <a:rPr lang="en-GB" sz="1800">
                <a:solidFill>
                  <a:srgbClr val="000000"/>
                </a:solidFill>
                <a:latin typeface="Arial"/>
                <a:ea typeface="Arial"/>
                <a:cs typeface="Arial"/>
                <a:sym typeface="Arial"/>
              </a:rPr>
              <a:t>C</a:t>
            </a:r>
            <a:r>
              <a:rPr baseline="30000" lang="en-GB" sz="1800">
                <a:solidFill>
                  <a:srgbClr val="000000"/>
                </a:solidFill>
                <a:latin typeface="Arial"/>
                <a:ea typeface="Arial"/>
                <a:cs typeface="Arial"/>
                <a:sym typeface="Arial"/>
              </a:rPr>
              <a:t>T</a:t>
            </a:r>
            <a:r>
              <a:rPr b="1" lang="en-GB" sz="1600">
                <a:solidFill>
                  <a:schemeClr val="dk1"/>
                </a:solidFill>
              </a:rPr>
              <a:t> = </a:t>
            </a:r>
            <a:r>
              <a:rPr lang="en-GB" sz="1800">
                <a:solidFill>
                  <a:srgbClr val="000000"/>
                </a:solidFill>
                <a:latin typeface="Arial"/>
                <a:ea typeface="Arial"/>
                <a:cs typeface="Arial"/>
                <a:sym typeface="Arial"/>
              </a:rPr>
              <a:t>M</a:t>
            </a:r>
            <a:r>
              <a:rPr baseline="30000" lang="en-GB" sz="1800">
                <a:solidFill>
                  <a:srgbClr val="000000"/>
                </a:solidFill>
                <a:latin typeface="Arial"/>
                <a:ea typeface="Arial"/>
                <a:cs typeface="Arial"/>
                <a:sym typeface="Arial"/>
              </a:rPr>
              <a:t>-1</a:t>
            </a:r>
            <a:r>
              <a:rPr b="1" lang="en-GB" sz="1600">
                <a:solidFill>
                  <a:schemeClr val="dk1"/>
                </a:solidFill>
              </a:rPr>
              <a:t> </a:t>
            </a:r>
            <a:r>
              <a:rPr lang="en-GB" sz="1800">
                <a:solidFill>
                  <a:srgbClr val="000000"/>
                </a:solidFill>
                <a:latin typeface="Arial"/>
                <a:ea typeface="Arial"/>
                <a:cs typeface="Arial"/>
                <a:sym typeface="Arial"/>
              </a:rPr>
              <a:t>C</a:t>
            </a:r>
            <a:r>
              <a:rPr baseline="30000" lang="en-GB" sz="1800">
                <a:solidFill>
                  <a:srgbClr val="000000"/>
                </a:solidFill>
                <a:latin typeface="Arial"/>
                <a:ea typeface="Arial"/>
                <a:cs typeface="Arial"/>
                <a:sym typeface="Arial"/>
              </a:rPr>
              <a:t>D</a:t>
            </a:r>
            <a:r>
              <a:rPr b="1" lang="en-GB" sz="1600">
                <a:solidFill>
                  <a:schemeClr val="dk1"/>
                </a:solidFill>
              </a:rPr>
              <a:t> </a:t>
            </a:r>
            <a:r>
              <a:rPr lang="en-GB" sz="1600">
                <a:solidFill>
                  <a:schemeClr val="dk1"/>
                </a:solidFill>
              </a:rPr>
              <a:t>to estimate</a:t>
            </a:r>
            <a:r>
              <a:rPr b="1" lang="en-GB" sz="1600">
                <a:solidFill>
                  <a:schemeClr val="dk1"/>
                </a:solidFill>
              </a:rPr>
              <a:t> support.</a:t>
            </a:r>
            <a:endParaRPr b="1" sz="1600">
              <a:solidFill>
                <a:schemeClr val="dk1"/>
              </a:solidFill>
            </a:endParaRPr>
          </a:p>
          <a:p>
            <a:pPr indent="-330200" lvl="0" marL="457200" rtl="0" algn="l">
              <a:spcBef>
                <a:spcPts val="0"/>
              </a:spcBef>
              <a:spcAft>
                <a:spcPts val="0"/>
              </a:spcAft>
              <a:buClr>
                <a:schemeClr val="dk1"/>
              </a:buClr>
              <a:buSzPts val="1600"/>
              <a:buChar char="●"/>
            </a:pPr>
            <a:r>
              <a:rPr b="1" lang="en-GB" sz="1600">
                <a:solidFill>
                  <a:schemeClr val="dk1"/>
                </a:solidFill>
              </a:rPr>
              <a:t>General case:</a:t>
            </a:r>
            <a:endParaRPr b="1" sz="1600">
              <a:solidFill>
                <a:schemeClr val="dk1"/>
              </a:solidFill>
            </a:endParaRPr>
          </a:p>
          <a:p>
            <a:pPr indent="0" lvl="0" marL="457200" rtl="0" algn="l">
              <a:spcBef>
                <a:spcPts val="1600"/>
              </a:spcBef>
              <a:spcAft>
                <a:spcPts val="0"/>
              </a:spcAft>
              <a:buNone/>
            </a:pPr>
            <a:r>
              <a:t/>
            </a:r>
            <a:endParaRPr sz="1600">
              <a:solidFill>
                <a:schemeClr val="dk1"/>
              </a:solidFill>
            </a:endParaRPr>
          </a:p>
          <a:p>
            <a:pPr indent="0" lvl="0" marL="457200" rtl="0" algn="l">
              <a:spcBef>
                <a:spcPts val="1600"/>
              </a:spcBef>
              <a:spcAft>
                <a:spcPts val="0"/>
              </a:spcAft>
              <a:buNone/>
            </a:pPr>
            <a:r>
              <a:t/>
            </a:r>
            <a:endParaRPr sz="1600">
              <a:solidFill>
                <a:schemeClr val="dk1"/>
              </a:solidFill>
            </a:endParaRPr>
          </a:p>
          <a:p>
            <a:pPr indent="-330200" lvl="0" marL="457200" rtl="0" algn="l">
              <a:spcBef>
                <a:spcPts val="1600"/>
              </a:spcBef>
              <a:spcAft>
                <a:spcPts val="0"/>
              </a:spcAft>
              <a:buClr>
                <a:schemeClr val="dk1"/>
              </a:buClr>
              <a:buSzPts val="1600"/>
              <a:buChar char="-"/>
            </a:pP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K</a:t>
            </a:r>
            <a:r>
              <a:rPr baseline="30000" lang="en-GB" sz="1800">
                <a:solidFill>
                  <a:srgbClr val="000000"/>
                </a:solidFill>
                <a:latin typeface="Arial"/>
                <a:ea typeface="Arial"/>
                <a:cs typeface="Arial"/>
                <a:sym typeface="Arial"/>
              </a:rPr>
              <a:t>T</a:t>
            </a:r>
            <a:r>
              <a:rPr lang="en-GB" sz="1600">
                <a:solidFill>
                  <a:schemeClr val="dk1"/>
                </a:solidFill>
              </a:rPr>
              <a:t> is the number of records in T that have the binary form of k for the given itemset. That is, for a 2 -itemset, refers to the count of 10's in the columns of corresponding to that itemset</a:t>
            </a:r>
            <a:endParaRPr sz="1600">
              <a:solidFill>
                <a:schemeClr val="dk1"/>
              </a:solidFill>
            </a:endParaRPr>
          </a:p>
          <a:p>
            <a:pPr indent="-330200" lvl="0" marL="457200" rtl="0" algn="l">
              <a:spcBef>
                <a:spcPts val="0"/>
              </a:spcBef>
              <a:spcAft>
                <a:spcPts val="0"/>
              </a:spcAft>
              <a:buClr>
                <a:schemeClr val="dk1"/>
              </a:buClr>
              <a:buSzPts val="1600"/>
              <a:buChar char="●"/>
            </a:pPr>
            <a:r>
              <a:rPr lang="en-GB" sz="1800">
                <a:solidFill>
                  <a:srgbClr val="000000"/>
                </a:solidFill>
                <a:latin typeface="Arial"/>
                <a:ea typeface="Arial"/>
                <a:cs typeface="Arial"/>
                <a:sym typeface="Arial"/>
              </a:rPr>
              <a:t>M</a:t>
            </a:r>
            <a:r>
              <a:rPr lang="en-GB" sz="2200">
                <a:solidFill>
                  <a:srgbClr val="000000"/>
                </a:solidFill>
                <a:latin typeface="Arial"/>
                <a:ea typeface="Arial"/>
                <a:cs typeface="Arial"/>
                <a:sym typeface="Arial"/>
              </a:rPr>
              <a:t> </a:t>
            </a:r>
            <a:r>
              <a:rPr baseline="-25000" lang="en-GB" sz="2200">
                <a:solidFill>
                  <a:srgbClr val="000000"/>
                </a:solidFill>
                <a:latin typeface="Arial"/>
                <a:ea typeface="Arial"/>
                <a:cs typeface="Arial"/>
                <a:sym typeface="Arial"/>
              </a:rPr>
              <a:t>i,j</a:t>
            </a:r>
            <a:r>
              <a:rPr b="1" lang="en-GB" sz="1600">
                <a:solidFill>
                  <a:schemeClr val="dk1"/>
                </a:solidFill>
              </a:rPr>
              <a:t>= </a:t>
            </a:r>
            <a:r>
              <a:rPr lang="en-GB" sz="1600">
                <a:solidFill>
                  <a:schemeClr val="dk1"/>
                </a:solidFill>
              </a:rPr>
              <a:t>Prob </a:t>
            </a:r>
            <a:r>
              <a:rPr b="1" lang="en-GB" sz="1600">
                <a:solidFill>
                  <a:schemeClr val="dk1"/>
                </a:solidFill>
              </a:rPr>
              <a:t>( </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j</a:t>
            </a:r>
            <a:r>
              <a:rPr baseline="30000" lang="en-GB" sz="1800">
                <a:solidFill>
                  <a:srgbClr val="000000"/>
                </a:solidFill>
                <a:latin typeface="Arial"/>
                <a:ea typeface="Arial"/>
                <a:cs typeface="Arial"/>
                <a:sym typeface="Arial"/>
              </a:rPr>
              <a:t>T</a:t>
            </a:r>
            <a:r>
              <a:rPr b="1" lang="en-GB" sz="1600">
                <a:solidFill>
                  <a:schemeClr val="dk1"/>
                </a:solidFill>
              </a:rPr>
              <a:t>  -&gt; </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i</a:t>
            </a:r>
            <a:r>
              <a:rPr baseline="30000" lang="en-GB" sz="1800">
                <a:solidFill>
                  <a:srgbClr val="000000"/>
                </a:solidFill>
                <a:latin typeface="Arial"/>
                <a:ea typeface="Arial"/>
                <a:cs typeface="Arial"/>
                <a:sym typeface="Arial"/>
              </a:rPr>
              <a:t>D</a:t>
            </a:r>
            <a:r>
              <a:rPr b="1" lang="en-GB" sz="1600">
                <a:solidFill>
                  <a:schemeClr val="dk1"/>
                </a:solidFill>
              </a:rPr>
              <a:t>).</a:t>
            </a:r>
            <a:endParaRPr b="1" sz="1600">
              <a:solidFill>
                <a:schemeClr val="dk1"/>
              </a:solidFill>
            </a:endParaRPr>
          </a:p>
          <a:p>
            <a:pPr indent="-330200" lvl="0" marL="1170000" rtl="0" algn="l">
              <a:spcBef>
                <a:spcPts val="0"/>
              </a:spcBef>
              <a:spcAft>
                <a:spcPts val="0"/>
              </a:spcAft>
              <a:buClr>
                <a:schemeClr val="dk1"/>
              </a:buClr>
              <a:buSzPts val="1600"/>
              <a:buChar char="-"/>
            </a:pPr>
            <a:r>
              <a:rPr lang="en-GB" sz="1800">
                <a:solidFill>
                  <a:srgbClr val="000000"/>
                </a:solidFill>
                <a:latin typeface="Arial"/>
                <a:ea typeface="Arial"/>
                <a:cs typeface="Arial"/>
                <a:sym typeface="Arial"/>
              </a:rPr>
              <a:t>M </a:t>
            </a:r>
            <a:r>
              <a:rPr baseline="-25000" lang="en-GB" sz="1900">
                <a:solidFill>
                  <a:srgbClr val="000000"/>
                </a:solidFill>
                <a:latin typeface="Arial"/>
                <a:ea typeface="Arial"/>
                <a:cs typeface="Arial"/>
                <a:sym typeface="Arial"/>
              </a:rPr>
              <a:t>1,2</a:t>
            </a:r>
            <a:r>
              <a:rPr lang="en-GB" sz="1600">
                <a:solidFill>
                  <a:schemeClr val="dk1"/>
                </a:solidFill>
              </a:rPr>
              <a:t>= </a:t>
            </a:r>
            <a:r>
              <a:rPr lang="en-GB" sz="1800">
                <a:solidFill>
                  <a:srgbClr val="000000"/>
                </a:solidFill>
                <a:latin typeface="Arial"/>
                <a:ea typeface="Arial"/>
                <a:cs typeface="Arial"/>
                <a:sym typeface="Arial"/>
              </a:rPr>
              <a:t>(1-p)</a:t>
            </a:r>
            <a:r>
              <a:rPr lang="en-GB" sz="1800">
                <a:solidFill>
                  <a:schemeClr val="dk1"/>
                </a:solidFill>
                <a:latin typeface="Arial"/>
                <a:ea typeface="Arial"/>
                <a:cs typeface="Arial"/>
                <a:sym typeface="Arial"/>
              </a:rPr>
              <a:t>(1-p)</a:t>
            </a:r>
            <a:r>
              <a:rPr lang="en-GB" sz="1600">
                <a:solidFill>
                  <a:schemeClr val="dk1"/>
                </a:solidFill>
              </a:rPr>
              <a:t>  (</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2</a:t>
            </a:r>
            <a:r>
              <a:rPr baseline="30000" lang="en-GB" sz="1800">
                <a:solidFill>
                  <a:srgbClr val="000000"/>
                </a:solidFill>
                <a:latin typeface="Arial"/>
                <a:ea typeface="Arial"/>
                <a:cs typeface="Arial"/>
                <a:sym typeface="Arial"/>
              </a:rPr>
              <a:t>T</a:t>
            </a:r>
            <a:r>
              <a:rPr lang="en-GB" sz="1600">
                <a:solidFill>
                  <a:schemeClr val="dk1"/>
                </a:solidFill>
              </a:rPr>
              <a:t> -&gt; </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1</a:t>
            </a:r>
            <a:r>
              <a:rPr baseline="30000" lang="en-GB" sz="1800">
                <a:solidFill>
                  <a:srgbClr val="000000"/>
                </a:solidFill>
                <a:latin typeface="Arial"/>
                <a:ea typeface="Arial"/>
                <a:cs typeface="Arial"/>
                <a:sym typeface="Arial"/>
              </a:rPr>
              <a:t>D </a:t>
            </a:r>
            <a:r>
              <a:rPr lang="en-GB" sz="1600">
                <a:solidFill>
                  <a:schemeClr val="dk1"/>
                </a:solidFill>
              </a:rPr>
              <a:t>  or </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10</a:t>
            </a:r>
            <a:r>
              <a:rPr baseline="30000" lang="en-GB" sz="1800">
                <a:solidFill>
                  <a:srgbClr val="000000"/>
                </a:solidFill>
                <a:latin typeface="Arial"/>
                <a:ea typeface="Arial"/>
                <a:cs typeface="Arial"/>
                <a:sym typeface="Arial"/>
              </a:rPr>
              <a:t>T</a:t>
            </a:r>
            <a:r>
              <a:rPr lang="en-GB" sz="1600">
                <a:solidFill>
                  <a:schemeClr val="dk1"/>
                </a:solidFill>
              </a:rPr>
              <a:t> -&gt; </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01</a:t>
            </a:r>
            <a:r>
              <a:rPr baseline="30000" lang="en-GB" sz="1800">
                <a:solidFill>
                  <a:srgbClr val="000000"/>
                </a:solidFill>
                <a:latin typeface="Arial"/>
                <a:ea typeface="Arial"/>
                <a:cs typeface="Arial"/>
                <a:sym typeface="Arial"/>
              </a:rPr>
              <a:t>D</a:t>
            </a:r>
            <a:r>
              <a:rPr lang="en-GB" sz="1600">
                <a:solidFill>
                  <a:schemeClr val="dk1"/>
                </a:solidFill>
              </a:rPr>
              <a:t>)</a:t>
            </a:r>
            <a:endParaRPr sz="1600">
              <a:solidFill>
                <a:schemeClr val="dk1"/>
              </a:solidFill>
            </a:endParaRPr>
          </a:p>
        </p:txBody>
      </p:sp>
      <p:pic>
        <p:nvPicPr>
          <p:cNvPr id="351" name="Google Shape;351;p33"/>
          <p:cNvPicPr preferRelativeResize="0"/>
          <p:nvPr/>
        </p:nvPicPr>
        <p:blipFill>
          <a:blip r:embed="rId3">
            <a:alphaModFix/>
          </a:blip>
          <a:stretch>
            <a:fillRect/>
          </a:stretch>
        </p:blipFill>
        <p:spPr>
          <a:xfrm>
            <a:off x="2500898" y="1656425"/>
            <a:ext cx="3506700" cy="11931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5" name="Shape 355"/>
        <p:cNvGrpSpPr/>
        <p:nvPr/>
      </p:nvGrpSpPr>
      <p:grpSpPr>
        <a:xfrm>
          <a:off x="0" y="0"/>
          <a:ext cx="0" cy="0"/>
          <a:chOff x="0" y="0"/>
          <a:chExt cx="0" cy="0"/>
        </a:xfrm>
      </p:grpSpPr>
      <p:sp>
        <p:nvSpPr>
          <p:cNvPr id="356" name="Google Shape;356;p34"/>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Full </a:t>
            </a:r>
            <a:r>
              <a:rPr lang="en-GB">
                <a:solidFill>
                  <a:schemeClr val="dk1"/>
                </a:solidFill>
              </a:rPr>
              <a:t>Mining Process</a:t>
            </a:r>
            <a:endParaRPr>
              <a:solidFill>
                <a:schemeClr val="dk1"/>
              </a:solidFill>
            </a:endParaRPr>
          </a:p>
        </p:txBody>
      </p:sp>
      <p:sp>
        <p:nvSpPr>
          <p:cNvPr id="357" name="Google Shape;357;p34"/>
          <p:cNvSpPr txBox="1"/>
          <p:nvPr>
            <p:ph idx="1" type="body"/>
          </p:nvPr>
        </p:nvSpPr>
        <p:spPr>
          <a:xfrm>
            <a:off x="956700" y="905250"/>
            <a:ext cx="7688100" cy="4065600"/>
          </a:xfrm>
          <a:prstGeom prst="rect">
            <a:avLst/>
          </a:prstGeom>
        </p:spPr>
        <p:txBody>
          <a:bodyPr anchorCtr="0" anchor="t" bIns="91425" lIns="91425" spcFirstLastPara="1" rIns="91425" wrap="square" tIns="91425">
            <a:noAutofit/>
          </a:bodyPr>
          <a:lstStyle/>
          <a:p>
            <a:pPr indent="-342900" lvl="0" marL="457200" rtl="0" algn="l">
              <a:spcBef>
                <a:spcPts val="1000"/>
              </a:spcBef>
              <a:spcAft>
                <a:spcPts val="0"/>
              </a:spcAft>
              <a:buClr>
                <a:schemeClr val="dk1"/>
              </a:buClr>
              <a:buSzPts val="1800"/>
              <a:buChar char="●"/>
            </a:pPr>
            <a:r>
              <a:rPr lang="en-GB" sz="1800">
                <a:solidFill>
                  <a:schemeClr val="dk1"/>
                </a:solidFill>
              </a:rPr>
              <a:t>To calculate </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i</a:t>
            </a:r>
            <a:r>
              <a:rPr baseline="30000" lang="en-GB" sz="1800">
                <a:solidFill>
                  <a:srgbClr val="000000"/>
                </a:solidFill>
                <a:latin typeface="Arial"/>
                <a:ea typeface="Arial"/>
                <a:cs typeface="Arial"/>
                <a:sym typeface="Arial"/>
              </a:rPr>
              <a:t>D   </a:t>
            </a:r>
            <a:r>
              <a:rPr lang="en-GB" sz="1800">
                <a:solidFill>
                  <a:srgbClr val="000000"/>
                </a:solidFill>
                <a:latin typeface="Arial"/>
                <a:ea typeface="Arial"/>
                <a:cs typeface="Arial"/>
                <a:sym typeface="Arial"/>
              </a:rPr>
              <a:t>, </a:t>
            </a:r>
            <a:r>
              <a:rPr lang="en-GB" sz="1800">
                <a:solidFill>
                  <a:schemeClr val="dk1"/>
                </a:solidFill>
              </a:rPr>
              <a:t>implementation of </a:t>
            </a:r>
            <a:r>
              <a:rPr b="1" lang="en-GB" sz="1800">
                <a:solidFill>
                  <a:schemeClr val="dk1"/>
                </a:solidFill>
              </a:rPr>
              <a:t>MASK </a:t>
            </a:r>
            <a:r>
              <a:rPr lang="en-GB" sz="1800">
                <a:solidFill>
                  <a:schemeClr val="dk1"/>
                </a:solidFill>
              </a:rPr>
              <a:t>was proposed </a:t>
            </a:r>
            <a:r>
              <a:rPr baseline="30000" lang="en-GB" sz="1800">
                <a:solidFill>
                  <a:srgbClr val="000000"/>
                </a:solidFill>
                <a:latin typeface="Arial"/>
                <a:ea typeface="Arial"/>
                <a:cs typeface="Arial"/>
                <a:sym typeface="Arial"/>
              </a:rPr>
              <a:t>	</a:t>
            </a:r>
            <a:endParaRPr sz="1800">
              <a:solidFill>
                <a:schemeClr val="dk1"/>
              </a:solidFill>
            </a:endParaRPr>
          </a:p>
          <a:p>
            <a:pPr indent="-342900" lvl="0" marL="457200" rtl="0" algn="l">
              <a:spcBef>
                <a:spcPts val="0"/>
              </a:spcBef>
              <a:spcAft>
                <a:spcPts val="0"/>
              </a:spcAft>
              <a:buClr>
                <a:schemeClr val="dk1"/>
              </a:buClr>
              <a:buSzPts val="1800"/>
              <a:buChar char="●"/>
            </a:pPr>
            <a:r>
              <a:rPr lang="en-GB" sz="1800">
                <a:solidFill>
                  <a:schemeClr val="dk1"/>
                </a:solidFill>
              </a:rPr>
              <a:t>Based on</a:t>
            </a:r>
            <a:r>
              <a:rPr lang="en-GB" sz="1800">
                <a:solidFill>
                  <a:schemeClr val="dk1"/>
                </a:solidFill>
              </a:rPr>
              <a:t> </a:t>
            </a:r>
            <a:r>
              <a:rPr i="1" lang="en-GB" sz="1800">
                <a:solidFill>
                  <a:schemeClr val="dk1"/>
                </a:solidFill>
              </a:rPr>
              <a:t>Apriori </a:t>
            </a:r>
            <a:r>
              <a:rPr lang="en-GB" sz="1800">
                <a:solidFill>
                  <a:schemeClr val="dk1"/>
                </a:solidFill>
              </a:rPr>
              <a:t>algorithm</a:t>
            </a:r>
            <a:endParaRPr sz="1800">
              <a:solidFill>
                <a:schemeClr val="dk1"/>
              </a:solidFill>
            </a:endParaRPr>
          </a:p>
          <a:p>
            <a:pPr indent="-342900" lvl="0" marL="457200" rtl="0" algn="l">
              <a:lnSpc>
                <a:spcPct val="150000"/>
              </a:lnSpc>
              <a:spcBef>
                <a:spcPts val="0"/>
              </a:spcBef>
              <a:spcAft>
                <a:spcPts val="0"/>
              </a:spcAft>
              <a:buClr>
                <a:schemeClr val="dk1"/>
              </a:buClr>
              <a:buSzPts val="1800"/>
              <a:buChar char="●"/>
            </a:pPr>
            <a:r>
              <a:rPr lang="en-GB" sz="1800">
                <a:solidFill>
                  <a:schemeClr val="dk1"/>
                </a:solidFill>
              </a:rPr>
              <a:t>Difference</a:t>
            </a:r>
            <a:r>
              <a:rPr b="1" lang="en-GB" sz="1800">
                <a:solidFill>
                  <a:schemeClr val="dk1"/>
                </a:solidFill>
              </a:rPr>
              <a:t>:</a:t>
            </a:r>
            <a:endParaRPr sz="1800">
              <a:solidFill>
                <a:schemeClr val="dk1"/>
              </a:solidFill>
            </a:endParaRPr>
          </a:p>
          <a:p>
            <a:pPr indent="-330200" lvl="0" marL="457200" rtl="0" algn="l">
              <a:lnSpc>
                <a:spcPct val="150000"/>
              </a:lnSpc>
              <a:spcBef>
                <a:spcPts val="0"/>
              </a:spcBef>
              <a:spcAft>
                <a:spcPts val="0"/>
              </a:spcAft>
              <a:buClr>
                <a:schemeClr val="dk1"/>
              </a:buClr>
              <a:buSzPts val="1600"/>
              <a:buChar char="-"/>
            </a:pPr>
            <a:r>
              <a:rPr lang="en-GB" sz="1600">
                <a:solidFill>
                  <a:schemeClr val="dk1"/>
                </a:solidFill>
              </a:rPr>
              <a:t>E.g: when counting supports of 2-itemsets,</a:t>
            </a:r>
            <a:endParaRPr sz="1600">
              <a:solidFill>
                <a:schemeClr val="dk1"/>
              </a:solidFill>
            </a:endParaRPr>
          </a:p>
          <a:p>
            <a:pPr indent="-330200" lvl="0" marL="809999" rtl="0" algn="l">
              <a:spcBef>
                <a:spcPts val="0"/>
              </a:spcBef>
              <a:spcAft>
                <a:spcPts val="0"/>
              </a:spcAft>
              <a:buClr>
                <a:schemeClr val="dk1"/>
              </a:buClr>
              <a:buSzPts val="1600"/>
              <a:buChar char="●"/>
            </a:pPr>
            <a:r>
              <a:rPr b="1" lang="en-GB" sz="1600">
                <a:solidFill>
                  <a:schemeClr val="dk1"/>
                </a:solidFill>
              </a:rPr>
              <a:t>Apriori </a:t>
            </a:r>
            <a:r>
              <a:rPr lang="en-GB" sz="1600">
                <a:solidFill>
                  <a:schemeClr val="dk1"/>
                </a:solidFill>
              </a:rPr>
              <a:t>only need to count the No. of records that have value ‘1’ for both items, or of form “11”.</a:t>
            </a:r>
            <a:endParaRPr sz="1600">
              <a:solidFill>
                <a:schemeClr val="dk1"/>
              </a:solidFill>
            </a:endParaRPr>
          </a:p>
          <a:p>
            <a:pPr indent="-330200" lvl="0" marL="809999" rtl="0" algn="l">
              <a:spcBef>
                <a:spcPts val="0"/>
              </a:spcBef>
              <a:spcAft>
                <a:spcPts val="0"/>
              </a:spcAft>
              <a:buClr>
                <a:schemeClr val="dk1"/>
              </a:buClr>
              <a:buSzPts val="1600"/>
              <a:buChar char="●"/>
            </a:pPr>
            <a:r>
              <a:rPr b="1" lang="en-GB" sz="1600">
                <a:solidFill>
                  <a:schemeClr val="dk1"/>
                </a:solidFill>
              </a:rPr>
              <a:t>MASK</a:t>
            </a:r>
            <a:r>
              <a:rPr lang="en-GB" sz="1600">
                <a:solidFill>
                  <a:schemeClr val="dk1"/>
                </a:solidFill>
              </a:rPr>
              <a:t> has to keep track of all 4 combinations: 00,01,10 and 11 for the corresponding items.</a:t>
            </a:r>
            <a:endParaRPr sz="1600">
              <a:solidFill>
                <a:schemeClr val="dk1"/>
              </a:solidFill>
            </a:endParaRPr>
          </a:p>
          <a:p>
            <a:pPr indent="-317500" lvl="0" marL="457200" rtl="0" algn="l">
              <a:lnSpc>
                <a:spcPct val="100000"/>
              </a:lnSpc>
              <a:spcBef>
                <a:spcPts val="0"/>
              </a:spcBef>
              <a:spcAft>
                <a:spcPts val="0"/>
              </a:spcAft>
              <a:buClr>
                <a:schemeClr val="dk1"/>
              </a:buClr>
              <a:buSzPts val="1400"/>
              <a:buChar char="-"/>
            </a:pPr>
            <a:r>
              <a:rPr lang="en-GB" sz="1800">
                <a:solidFill>
                  <a:srgbClr val="000000"/>
                </a:solidFill>
              </a:rPr>
              <a:t>Equation to compute the true supports needs to be evaluated at the end of pass</a:t>
            </a:r>
            <a:endParaRPr sz="1800">
              <a:solidFill>
                <a:srgbClr val="000000"/>
              </a:solidFill>
            </a:endParaRPr>
          </a:p>
          <a:p>
            <a:pPr indent="-342900" lvl="0" marL="457200" rtl="0" algn="l">
              <a:lnSpc>
                <a:spcPct val="100000"/>
              </a:lnSpc>
              <a:spcBef>
                <a:spcPts val="0"/>
              </a:spcBef>
              <a:spcAft>
                <a:spcPts val="0"/>
              </a:spcAft>
              <a:buClr>
                <a:srgbClr val="000000"/>
              </a:buClr>
              <a:buSzPts val="1800"/>
              <a:buChar char="-"/>
            </a:pPr>
            <a:r>
              <a:rPr lang="en-GB" sz="1800">
                <a:solidFill>
                  <a:srgbClr val="000000"/>
                </a:solidFill>
              </a:rPr>
              <a:t>If the same value for p is used, the matrix M is identical for all candidate n-itemsets. O(M) = </a:t>
            </a:r>
            <a:r>
              <a:rPr lang="en-GB" sz="1800">
                <a:solidFill>
                  <a:srgbClr val="000000"/>
                </a:solidFill>
                <a:latin typeface="Arial"/>
                <a:ea typeface="Arial"/>
                <a:cs typeface="Arial"/>
                <a:sym typeface="Arial"/>
              </a:rPr>
              <a:t>2</a:t>
            </a:r>
            <a:r>
              <a:rPr baseline="30000" lang="en-GB" sz="1800">
                <a:solidFill>
                  <a:srgbClr val="000000"/>
                </a:solidFill>
                <a:latin typeface="Arial"/>
                <a:ea typeface="Arial"/>
                <a:cs typeface="Arial"/>
                <a:sym typeface="Arial"/>
              </a:rPr>
              <a:t>n</a:t>
            </a:r>
            <a:endParaRPr sz="1800">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1" name="Shape 361"/>
        <p:cNvGrpSpPr/>
        <p:nvPr/>
      </p:nvGrpSpPr>
      <p:grpSpPr>
        <a:xfrm>
          <a:off x="0" y="0"/>
          <a:ext cx="0" cy="0"/>
          <a:chOff x="0" y="0"/>
          <a:chExt cx="0" cy="0"/>
        </a:xfrm>
      </p:grpSpPr>
      <p:sp>
        <p:nvSpPr>
          <p:cNvPr id="362" name="Google Shape;362;p35"/>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dk1"/>
                </a:solidFill>
              </a:rPr>
              <a:t>MASK mining optimizations</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5" name="Shape 235"/>
        <p:cNvGrpSpPr/>
        <p:nvPr/>
      </p:nvGrpSpPr>
      <p:grpSpPr>
        <a:xfrm>
          <a:off x="0" y="0"/>
          <a:ext cx="0" cy="0"/>
          <a:chOff x="0" y="0"/>
          <a:chExt cx="0" cy="0"/>
        </a:xfrm>
      </p:grpSpPr>
      <p:sp>
        <p:nvSpPr>
          <p:cNvPr id="236" name="Google Shape;236;p18"/>
          <p:cNvSpPr txBox="1"/>
          <p:nvPr>
            <p:ph type="title"/>
          </p:nvPr>
        </p:nvSpPr>
        <p:spPr>
          <a:xfrm>
            <a:off x="1008125" y="501400"/>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900">
                <a:solidFill>
                  <a:schemeClr val="dk1"/>
                </a:solidFill>
              </a:rPr>
              <a:t>Content</a:t>
            </a:r>
            <a:endParaRPr b="1" sz="2900">
              <a:solidFill>
                <a:schemeClr val="dk1"/>
              </a:solidFill>
            </a:endParaRPr>
          </a:p>
        </p:txBody>
      </p:sp>
      <p:sp>
        <p:nvSpPr>
          <p:cNvPr id="237" name="Google Shape;237;p18"/>
          <p:cNvSpPr txBox="1"/>
          <p:nvPr/>
        </p:nvSpPr>
        <p:spPr>
          <a:xfrm>
            <a:off x="1008125" y="1213875"/>
            <a:ext cx="5555100" cy="34977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GB" sz="1800">
                <a:solidFill>
                  <a:schemeClr val="dk1"/>
                </a:solidFill>
                <a:latin typeface="Montserrat"/>
                <a:ea typeface="Montserrat"/>
                <a:cs typeface="Montserrat"/>
                <a:sym typeface="Montserrat"/>
              </a:rPr>
              <a:t>Introduction</a:t>
            </a:r>
            <a:endParaRPr sz="18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1800">
                <a:solidFill>
                  <a:schemeClr val="dk1"/>
                </a:solidFill>
                <a:latin typeface="Montserrat"/>
                <a:ea typeface="Montserrat"/>
                <a:cs typeface="Montserrat"/>
                <a:sym typeface="Montserrat"/>
              </a:rPr>
              <a:t>Problem Framework</a:t>
            </a:r>
            <a:endParaRPr sz="18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1800">
                <a:solidFill>
                  <a:schemeClr val="dk1"/>
                </a:solidFill>
                <a:latin typeface="Montserrat"/>
                <a:ea typeface="Montserrat"/>
                <a:cs typeface="Montserrat"/>
                <a:sym typeface="Montserrat"/>
              </a:rPr>
              <a:t>Quantifying MASK’s Privacy(distortion part)</a:t>
            </a:r>
            <a:endParaRPr sz="18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1800">
                <a:solidFill>
                  <a:schemeClr val="dk1"/>
                </a:solidFill>
                <a:latin typeface="Montserrat"/>
                <a:ea typeface="Montserrat"/>
                <a:cs typeface="Montserrat"/>
                <a:sym typeface="Montserrat"/>
              </a:rPr>
              <a:t>Mining the Distorted Database(mining part)</a:t>
            </a:r>
            <a:endParaRPr sz="18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1800">
                <a:solidFill>
                  <a:schemeClr val="dk1"/>
                </a:solidFill>
                <a:latin typeface="Montserrat"/>
                <a:ea typeface="Montserrat"/>
                <a:cs typeface="Montserrat"/>
                <a:sym typeface="Montserrat"/>
              </a:rPr>
              <a:t>MASK mining optimizations</a:t>
            </a:r>
            <a:endParaRPr sz="18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1800">
                <a:solidFill>
                  <a:schemeClr val="dk1"/>
                </a:solidFill>
                <a:latin typeface="Montserrat"/>
                <a:ea typeface="Montserrat"/>
                <a:cs typeface="Montserrat"/>
                <a:sym typeface="Montserrat"/>
              </a:rPr>
              <a:t>Performance Framework</a:t>
            </a:r>
            <a:endParaRPr sz="18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1800">
                <a:solidFill>
                  <a:schemeClr val="dk1"/>
                </a:solidFill>
                <a:latin typeface="Montserrat"/>
                <a:ea typeface="Montserrat"/>
                <a:cs typeface="Montserrat"/>
                <a:sym typeface="Montserrat"/>
              </a:rPr>
              <a:t>Experimental results</a:t>
            </a:r>
            <a:endParaRPr sz="1800">
              <a:solidFill>
                <a:schemeClr val="dk1"/>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1800">
                <a:solidFill>
                  <a:schemeClr val="dk1"/>
                </a:solidFill>
                <a:latin typeface="Montserrat"/>
                <a:ea typeface="Montserrat"/>
                <a:cs typeface="Montserrat"/>
                <a:sym typeface="Montserrat"/>
              </a:rPr>
              <a:t>conclusion</a:t>
            </a:r>
            <a:endParaRPr sz="16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dk1"/>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6" name="Shape 366"/>
        <p:cNvGrpSpPr/>
        <p:nvPr/>
      </p:nvGrpSpPr>
      <p:grpSpPr>
        <a:xfrm>
          <a:off x="0" y="0"/>
          <a:ext cx="0" cy="0"/>
          <a:chOff x="0" y="0"/>
          <a:chExt cx="0" cy="0"/>
        </a:xfrm>
      </p:grpSpPr>
      <p:sp>
        <p:nvSpPr>
          <p:cNvPr id="367" name="Google Shape;367;p36"/>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MASK mining optimizations</a:t>
            </a:r>
            <a:endParaRPr>
              <a:solidFill>
                <a:schemeClr val="dk1"/>
              </a:solidFill>
            </a:endParaRPr>
          </a:p>
        </p:txBody>
      </p:sp>
      <p:sp>
        <p:nvSpPr>
          <p:cNvPr id="368" name="Google Shape;368;p36"/>
          <p:cNvSpPr txBox="1"/>
          <p:nvPr>
            <p:ph idx="1" type="body"/>
          </p:nvPr>
        </p:nvSpPr>
        <p:spPr>
          <a:xfrm>
            <a:off x="369450" y="956925"/>
            <a:ext cx="8405100" cy="3333300"/>
          </a:xfrm>
          <a:prstGeom prst="rect">
            <a:avLst/>
          </a:prstGeom>
        </p:spPr>
        <p:txBody>
          <a:bodyPr anchorCtr="0" anchor="t" bIns="91425" lIns="91425" spcFirstLastPara="1" rIns="91425" wrap="square" tIns="91425">
            <a:noAutofit/>
          </a:bodyPr>
          <a:lstStyle/>
          <a:p>
            <a:pPr indent="-330200" lvl="0" marL="914400" rtl="0" algn="l">
              <a:lnSpc>
                <a:spcPct val="150000"/>
              </a:lnSpc>
              <a:spcBef>
                <a:spcPts val="0"/>
              </a:spcBef>
              <a:spcAft>
                <a:spcPts val="0"/>
              </a:spcAft>
              <a:buClr>
                <a:schemeClr val="dk1"/>
              </a:buClr>
              <a:buSzPts val="1600"/>
              <a:buChar char="●"/>
            </a:pPr>
            <a:r>
              <a:rPr b="1" lang="en-GB" sz="1600">
                <a:solidFill>
                  <a:schemeClr val="dk1"/>
                </a:solidFill>
              </a:rPr>
              <a:t>Linear Number of Counters</a:t>
            </a:r>
            <a:endParaRPr b="1" sz="1600">
              <a:solidFill>
                <a:schemeClr val="dk1"/>
              </a:solidFill>
            </a:endParaRPr>
          </a:p>
          <a:p>
            <a:pPr indent="0" lvl="0" marL="0" rtl="0" algn="l">
              <a:lnSpc>
                <a:spcPct val="150000"/>
              </a:lnSpc>
              <a:spcBef>
                <a:spcPts val="1000"/>
              </a:spcBef>
              <a:spcAft>
                <a:spcPts val="0"/>
              </a:spcAft>
              <a:buNone/>
            </a:pPr>
            <a:r>
              <a:rPr lang="en-GB" sz="1200">
                <a:solidFill>
                  <a:schemeClr val="dk1"/>
                </a:solidFill>
              </a:rPr>
              <a:t>First, we need to focus on reducing number of counters. As it can be quite compute-intensive to find square matrix </a:t>
            </a:r>
            <a:endParaRPr sz="1200">
              <a:solidFill>
                <a:schemeClr val="dk1"/>
              </a:solidFill>
            </a:endParaRPr>
          </a:p>
          <a:p>
            <a:pPr indent="0" lvl="0" marL="0" rtl="0" algn="l">
              <a:lnSpc>
                <a:spcPct val="150000"/>
              </a:lnSpc>
              <a:spcBef>
                <a:spcPts val="1000"/>
              </a:spcBef>
              <a:spcAft>
                <a:spcPts val="0"/>
              </a:spcAft>
              <a:buNone/>
            </a:pPr>
            <a:r>
              <a:rPr lang="en-GB" sz="1200">
                <a:solidFill>
                  <a:schemeClr val="dk1"/>
                </a:solidFill>
              </a:rPr>
              <a:t>for each itemset. If we closely look on how true support is calculated, we can find some ways for optimization. M matrix is inverted and multiplied to all combination of the n-itemset. As a result, reconstructed support is the weighted sum of the counts of different combinations of </a:t>
            </a:r>
            <a:r>
              <a:rPr lang="en-GB" sz="1800">
                <a:solidFill>
                  <a:srgbClr val="000000"/>
                </a:solidFill>
                <a:latin typeface="Arial"/>
                <a:ea typeface="Arial"/>
                <a:cs typeface="Arial"/>
                <a:sym typeface="Arial"/>
              </a:rPr>
              <a:t>2</a:t>
            </a:r>
            <a:r>
              <a:rPr baseline="30000" lang="en-GB" sz="1800">
                <a:solidFill>
                  <a:srgbClr val="000000"/>
                </a:solidFill>
                <a:latin typeface="Arial"/>
                <a:ea typeface="Arial"/>
                <a:cs typeface="Arial"/>
                <a:sym typeface="Arial"/>
              </a:rPr>
              <a:t>n</a:t>
            </a:r>
            <a:r>
              <a:rPr lang="en-GB" sz="1200">
                <a:solidFill>
                  <a:schemeClr val="dk1"/>
                </a:solidFill>
              </a:rPr>
              <a:t> componentes of the distorted database. However, we can denote that there are only n+1 distinct weights for </a:t>
            </a:r>
            <a:r>
              <a:rPr lang="en-GB" sz="1800">
                <a:solidFill>
                  <a:srgbClr val="000000"/>
                </a:solidFill>
                <a:latin typeface="Arial"/>
                <a:ea typeface="Arial"/>
                <a:cs typeface="Arial"/>
                <a:sym typeface="Arial"/>
              </a:rPr>
              <a:t>2</a:t>
            </a:r>
            <a:r>
              <a:rPr baseline="30000" lang="en-GB" sz="1800">
                <a:solidFill>
                  <a:srgbClr val="000000"/>
                </a:solidFill>
                <a:latin typeface="Arial"/>
                <a:ea typeface="Arial"/>
                <a:cs typeface="Arial"/>
                <a:sym typeface="Arial"/>
              </a:rPr>
              <a:t>n</a:t>
            </a:r>
            <a:r>
              <a:rPr lang="en-GB" sz="1200">
                <a:solidFill>
                  <a:schemeClr val="dk1"/>
                </a:solidFill>
              </a:rPr>
              <a:t> weights. </a:t>
            </a:r>
            <a:endParaRPr sz="1200">
              <a:solidFill>
                <a:schemeClr val="dk1"/>
              </a:solidFill>
            </a:endParaRPr>
          </a:p>
          <a:p>
            <a:pPr indent="0" lvl="0" marL="0" rtl="0" algn="l">
              <a:spcBef>
                <a:spcPts val="1000"/>
              </a:spcBef>
              <a:spcAft>
                <a:spcPts val="1600"/>
              </a:spcAft>
              <a:buNone/>
            </a:pPr>
            <a:r>
              <a:t/>
            </a:r>
            <a:endParaRPr sz="1600">
              <a:solidFill>
                <a:schemeClr val="dk1"/>
              </a:solidFill>
            </a:endParaRPr>
          </a:p>
        </p:txBody>
      </p:sp>
      <p:pic>
        <p:nvPicPr>
          <p:cNvPr id="369" name="Google Shape;369;p36"/>
          <p:cNvPicPr preferRelativeResize="0"/>
          <p:nvPr/>
        </p:nvPicPr>
        <p:blipFill>
          <a:blip r:embed="rId3">
            <a:alphaModFix/>
          </a:blip>
          <a:stretch>
            <a:fillRect/>
          </a:stretch>
        </p:blipFill>
        <p:spPr>
          <a:xfrm>
            <a:off x="2055350" y="3373413"/>
            <a:ext cx="3981450" cy="11525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3" name="Shape 373"/>
        <p:cNvGrpSpPr/>
        <p:nvPr/>
      </p:nvGrpSpPr>
      <p:grpSpPr>
        <a:xfrm>
          <a:off x="0" y="0"/>
          <a:ext cx="0" cy="0"/>
          <a:chOff x="0" y="0"/>
          <a:chExt cx="0" cy="0"/>
        </a:xfrm>
      </p:grpSpPr>
      <p:sp>
        <p:nvSpPr>
          <p:cNvPr id="374" name="Google Shape;374;p3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GB" sz="1600">
                <a:solidFill>
                  <a:schemeClr val="dk1"/>
                </a:solidFill>
                <a:latin typeface="Lato"/>
                <a:ea typeface="Lato"/>
                <a:cs typeface="Lato"/>
                <a:sym typeface="Lato"/>
              </a:rPr>
              <a:t>Linear Number of Counters</a:t>
            </a:r>
            <a:endParaRPr b="1" sz="1600">
              <a:solidFill>
                <a:schemeClr val="dk1"/>
              </a:solidFill>
              <a:latin typeface="Lato"/>
              <a:ea typeface="Lato"/>
              <a:cs typeface="Lato"/>
              <a:sym typeface="Lato"/>
            </a:endParaRPr>
          </a:p>
          <a:p>
            <a:pPr indent="0" lvl="0" marL="0" rtl="0" algn="l">
              <a:spcBef>
                <a:spcPts val="1000"/>
              </a:spcBef>
              <a:spcAft>
                <a:spcPts val="0"/>
              </a:spcAft>
              <a:buNone/>
            </a:pPr>
            <a:r>
              <a:t/>
            </a:r>
            <a:endParaRPr>
              <a:solidFill>
                <a:schemeClr val="dk1"/>
              </a:solidFill>
            </a:endParaRPr>
          </a:p>
        </p:txBody>
      </p:sp>
      <p:sp>
        <p:nvSpPr>
          <p:cNvPr id="375" name="Google Shape;375;p37"/>
          <p:cNvSpPr txBox="1"/>
          <p:nvPr>
            <p:ph idx="1" type="body"/>
          </p:nvPr>
        </p:nvSpPr>
        <p:spPr>
          <a:xfrm>
            <a:off x="771525" y="1567550"/>
            <a:ext cx="7564800" cy="29112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200">
                <a:solidFill>
                  <a:schemeClr val="dk1"/>
                </a:solidFill>
              </a:rPr>
              <a:t>For instance, for a 2-itemset estimated reconstructed support can be found by formula:</a:t>
            </a:r>
            <a:endParaRPr sz="1200">
              <a:solidFill>
                <a:schemeClr val="dk1"/>
              </a:solidFill>
            </a:endParaRPr>
          </a:p>
          <a:p>
            <a:pPr indent="0" lvl="0" marL="0" rtl="0" algn="l">
              <a:lnSpc>
                <a:spcPct val="150000"/>
              </a:lnSpc>
              <a:spcBef>
                <a:spcPts val="1000"/>
              </a:spcBef>
              <a:spcAft>
                <a:spcPts val="0"/>
              </a:spcAft>
              <a:buNone/>
            </a:pPr>
            <a:r>
              <a:t/>
            </a:r>
            <a:endParaRPr sz="1200">
              <a:solidFill>
                <a:schemeClr val="dk1"/>
              </a:solidFill>
            </a:endParaRPr>
          </a:p>
          <a:p>
            <a:pPr indent="0" lvl="0" marL="0" rtl="0" algn="l">
              <a:lnSpc>
                <a:spcPct val="150000"/>
              </a:lnSpc>
              <a:spcBef>
                <a:spcPts val="1000"/>
              </a:spcBef>
              <a:spcAft>
                <a:spcPts val="0"/>
              </a:spcAft>
              <a:buNone/>
            </a:pPr>
            <a:r>
              <a:t/>
            </a:r>
            <a:endParaRPr sz="1200">
              <a:solidFill>
                <a:schemeClr val="dk1"/>
              </a:solidFill>
            </a:endParaRPr>
          </a:p>
          <a:p>
            <a:pPr indent="0" lvl="0" marL="0" rtl="0" algn="l">
              <a:lnSpc>
                <a:spcPct val="150000"/>
              </a:lnSpc>
              <a:spcBef>
                <a:spcPts val="1000"/>
              </a:spcBef>
              <a:spcAft>
                <a:spcPts val="0"/>
              </a:spcAft>
              <a:buNone/>
            </a:pPr>
            <a:r>
              <a:rPr lang="en-GB" sz="1200">
                <a:solidFill>
                  <a:srgbClr val="000000"/>
                </a:solidFill>
                <a:latin typeface="Arial"/>
                <a:ea typeface="Arial"/>
                <a:cs typeface="Arial"/>
                <a:sym typeface="Arial"/>
              </a:rPr>
              <a:t>Here, weights of a</a:t>
            </a:r>
            <a:r>
              <a:rPr baseline="-25000" lang="en-GB" sz="1200">
                <a:solidFill>
                  <a:srgbClr val="000000"/>
                </a:solidFill>
                <a:latin typeface="Arial"/>
                <a:ea typeface="Arial"/>
                <a:cs typeface="Arial"/>
                <a:sym typeface="Arial"/>
              </a:rPr>
              <a:t>2 </a:t>
            </a:r>
            <a:r>
              <a:rPr lang="en-GB" sz="1200">
                <a:solidFill>
                  <a:srgbClr val="000000"/>
                </a:solidFill>
                <a:latin typeface="Arial"/>
                <a:ea typeface="Arial"/>
                <a:cs typeface="Arial"/>
                <a:sym typeface="Arial"/>
              </a:rPr>
              <a:t>and a</a:t>
            </a:r>
            <a:r>
              <a:rPr baseline="-25000" lang="en-GB" sz="1200">
                <a:solidFill>
                  <a:srgbClr val="000000"/>
                </a:solidFill>
                <a:latin typeface="Arial"/>
                <a:ea typeface="Arial"/>
                <a:cs typeface="Arial"/>
                <a:sym typeface="Arial"/>
              </a:rPr>
              <a:t>3</a:t>
            </a:r>
            <a:r>
              <a:rPr lang="en-GB" sz="1200">
                <a:solidFill>
                  <a:srgbClr val="000000"/>
                </a:solidFill>
                <a:latin typeface="Arial"/>
                <a:ea typeface="Arial"/>
                <a:cs typeface="Arial"/>
                <a:sym typeface="Arial"/>
              </a:rPr>
              <a:t> are equal because probability that</a:t>
            </a:r>
            <a:r>
              <a:rPr b="1" lang="en-GB" sz="1200">
                <a:solidFill>
                  <a:srgbClr val="000000"/>
                </a:solidFill>
                <a:latin typeface="Arial"/>
                <a:ea typeface="Arial"/>
                <a:cs typeface="Arial"/>
                <a:sym typeface="Arial"/>
              </a:rPr>
              <a:t> ‘11’</a:t>
            </a:r>
            <a:r>
              <a:rPr lang="en-GB" sz="1200">
                <a:solidFill>
                  <a:srgbClr val="000000"/>
                </a:solidFill>
                <a:latin typeface="Arial"/>
                <a:ea typeface="Arial"/>
                <a:cs typeface="Arial"/>
                <a:sym typeface="Arial"/>
              </a:rPr>
              <a:t> distorts to </a:t>
            </a:r>
            <a:r>
              <a:rPr b="1" lang="en-GB" sz="1200">
                <a:solidFill>
                  <a:srgbClr val="000000"/>
                </a:solidFill>
                <a:latin typeface="Arial"/>
                <a:ea typeface="Arial"/>
                <a:cs typeface="Arial"/>
                <a:sym typeface="Arial"/>
              </a:rPr>
              <a:t>‘10’</a:t>
            </a:r>
            <a:r>
              <a:rPr lang="en-GB" sz="1200">
                <a:solidFill>
                  <a:srgbClr val="000000"/>
                </a:solidFill>
                <a:latin typeface="Arial"/>
                <a:ea typeface="Arial"/>
                <a:cs typeface="Arial"/>
                <a:sym typeface="Arial"/>
              </a:rPr>
              <a:t> is equal to the probability that </a:t>
            </a:r>
            <a:r>
              <a:rPr b="1" lang="en-GB" sz="1200">
                <a:solidFill>
                  <a:srgbClr val="000000"/>
                </a:solidFill>
                <a:latin typeface="Arial"/>
                <a:ea typeface="Arial"/>
                <a:cs typeface="Arial"/>
                <a:sym typeface="Arial"/>
              </a:rPr>
              <a:t>‘11’ </a:t>
            </a:r>
            <a:r>
              <a:rPr lang="en-GB" sz="1200">
                <a:solidFill>
                  <a:srgbClr val="000000"/>
                </a:solidFill>
                <a:latin typeface="Arial"/>
                <a:ea typeface="Arial"/>
                <a:cs typeface="Arial"/>
                <a:sym typeface="Arial"/>
              </a:rPr>
              <a:t>distorts to </a:t>
            </a:r>
            <a:r>
              <a:rPr b="1" lang="en-GB" sz="1200">
                <a:solidFill>
                  <a:srgbClr val="000000"/>
                </a:solidFill>
                <a:latin typeface="Arial"/>
                <a:ea typeface="Arial"/>
                <a:cs typeface="Arial"/>
                <a:sym typeface="Arial"/>
              </a:rPr>
              <a:t>‘01’ </a:t>
            </a:r>
            <a:r>
              <a:rPr lang="en-GB" sz="1200">
                <a:solidFill>
                  <a:srgbClr val="000000"/>
                </a:solidFill>
                <a:latin typeface="Arial"/>
                <a:ea typeface="Arial"/>
                <a:cs typeface="Arial"/>
                <a:sym typeface="Arial"/>
              </a:rPr>
              <a:t> both are equal to </a:t>
            </a:r>
            <a:r>
              <a:rPr i="1" lang="en-GB">
                <a:solidFill>
                  <a:srgbClr val="000000"/>
                </a:solidFill>
                <a:latin typeface="Arial"/>
                <a:ea typeface="Arial"/>
                <a:cs typeface="Arial"/>
                <a:sym typeface="Arial"/>
              </a:rPr>
              <a:t>p(1-p)</a:t>
            </a:r>
            <a:r>
              <a:rPr lang="en-GB" sz="1200">
                <a:solidFill>
                  <a:srgbClr val="000000"/>
                </a:solidFill>
                <a:latin typeface="Arial"/>
                <a:ea typeface="Arial"/>
                <a:cs typeface="Arial"/>
                <a:sym typeface="Arial"/>
              </a:rPr>
              <a:t>. </a:t>
            </a:r>
            <a:endParaRPr sz="12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t/>
            </a:r>
            <a:endParaRPr sz="1600">
              <a:solidFill>
                <a:srgbClr val="000000"/>
              </a:solidFill>
              <a:latin typeface="Arial"/>
              <a:ea typeface="Arial"/>
              <a:cs typeface="Arial"/>
              <a:sym typeface="Arial"/>
            </a:endParaRPr>
          </a:p>
          <a:p>
            <a:pPr indent="-330200" lvl="0" marL="457200" rtl="0" algn="l">
              <a:lnSpc>
                <a:spcPct val="150000"/>
              </a:lnSpc>
              <a:spcBef>
                <a:spcPts val="0"/>
              </a:spcBef>
              <a:spcAft>
                <a:spcPts val="0"/>
              </a:spcAft>
              <a:buClr>
                <a:srgbClr val="000000"/>
              </a:buClr>
              <a:buSzPts val="1600"/>
              <a:buChar char="●"/>
            </a:pPr>
            <a:r>
              <a:rPr lang="en-GB" sz="1600">
                <a:solidFill>
                  <a:srgbClr val="000000"/>
                </a:solidFill>
                <a:latin typeface="Arial"/>
                <a:ea typeface="Arial"/>
                <a:cs typeface="Arial"/>
                <a:sym typeface="Arial"/>
              </a:rPr>
              <a:t>Optimized calculation of </a:t>
            </a:r>
            <a:r>
              <a:rPr b="1" lang="en-GB" sz="1600">
                <a:solidFill>
                  <a:srgbClr val="000000"/>
                </a:solidFill>
                <a:latin typeface="Arial"/>
                <a:ea typeface="Arial"/>
                <a:cs typeface="Arial"/>
                <a:sym typeface="Arial"/>
              </a:rPr>
              <a:t>M</a:t>
            </a:r>
            <a:r>
              <a:rPr lang="en-GB" sz="1600">
                <a:solidFill>
                  <a:srgbClr val="000000"/>
                </a:solidFill>
                <a:latin typeface="Arial"/>
                <a:ea typeface="Arial"/>
                <a:cs typeface="Arial"/>
                <a:sym typeface="Arial"/>
              </a:rPr>
              <a:t> from: O(2</a:t>
            </a:r>
            <a:r>
              <a:rPr baseline="30000" lang="en-GB" sz="1600">
                <a:solidFill>
                  <a:srgbClr val="000000"/>
                </a:solidFill>
                <a:latin typeface="Arial"/>
                <a:ea typeface="Arial"/>
                <a:cs typeface="Arial"/>
                <a:sym typeface="Arial"/>
              </a:rPr>
              <a:t>n</a:t>
            </a:r>
            <a:r>
              <a:rPr lang="en-GB" sz="1600">
                <a:solidFill>
                  <a:srgbClr val="000000"/>
                </a:solidFill>
              </a:rPr>
              <a:t>) to O(n+1)</a:t>
            </a:r>
            <a:endParaRPr sz="16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t/>
            </a:r>
            <a:endParaRPr sz="1200">
              <a:solidFill>
                <a:schemeClr val="dk1"/>
              </a:solidFill>
            </a:endParaRPr>
          </a:p>
          <a:p>
            <a:pPr indent="0" lvl="0" marL="0" rtl="0" algn="l">
              <a:spcBef>
                <a:spcPts val="1000"/>
              </a:spcBef>
              <a:spcAft>
                <a:spcPts val="1600"/>
              </a:spcAft>
              <a:buNone/>
            </a:pPr>
            <a:r>
              <a:t/>
            </a:r>
            <a:endParaRPr/>
          </a:p>
        </p:txBody>
      </p:sp>
      <p:pic>
        <p:nvPicPr>
          <p:cNvPr id="376" name="Google Shape;376;p37"/>
          <p:cNvPicPr preferRelativeResize="0"/>
          <p:nvPr/>
        </p:nvPicPr>
        <p:blipFill>
          <a:blip r:embed="rId3">
            <a:alphaModFix/>
          </a:blip>
          <a:stretch>
            <a:fillRect/>
          </a:stretch>
        </p:blipFill>
        <p:spPr>
          <a:xfrm>
            <a:off x="2326150" y="1979800"/>
            <a:ext cx="3886200" cy="438150"/>
          </a:xfrm>
          <a:prstGeom prst="rect">
            <a:avLst/>
          </a:prstGeom>
          <a:noFill/>
          <a:ln>
            <a:noFill/>
          </a:ln>
        </p:spPr>
      </p:pic>
      <p:sp>
        <p:nvSpPr>
          <p:cNvPr id="377" name="Google Shape;377;p37"/>
          <p:cNvSpPr txBox="1"/>
          <p:nvPr/>
        </p:nvSpPr>
        <p:spPr>
          <a:xfrm>
            <a:off x="506550" y="2738975"/>
            <a:ext cx="8299200" cy="431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1" name="Shape 381"/>
        <p:cNvGrpSpPr/>
        <p:nvPr/>
      </p:nvGrpSpPr>
      <p:grpSpPr>
        <a:xfrm>
          <a:off x="0" y="0"/>
          <a:ext cx="0" cy="0"/>
          <a:chOff x="0" y="0"/>
          <a:chExt cx="0" cy="0"/>
        </a:xfrm>
      </p:grpSpPr>
      <p:sp>
        <p:nvSpPr>
          <p:cNvPr id="382" name="Google Shape;382;p38"/>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MASK mining optimizations</a:t>
            </a:r>
            <a:endParaRPr>
              <a:solidFill>
                <a:schemeClr val="dk1"/>
              </a:solidFill>
            </a:endParaRPr>
          </a:p>
        </p:txBody>
      </p:sp>
      <p:sp>
        <p:nvSpPr>
          <p:cNvPr id="383" name="Google Shape;383;p38"/>
          <p:cNvSpPr txBox="1"/>
          <p:nvPr>
            <p:ph idx="1" type="body"/>
          </p:nvPr>
        </p:nvSpPr>
        <p:spPr>
          <a:xfrm>
            <a:off x="163300" y="1204300"/>
            <a:ext cx="8653500" cy="36585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chemeClr val="dk1"/>
              </a:buClr>
              <a:buSzPts val="1600"/>
              <a:buChar char="●"/>
            </a:pPr>
            <a:r>
              <a:rPr b="1" lang="en-GB" sz="1600">
                <a:solidFill>
                  <a:schemeClr val="dk1"/>
                </a:solidFill>
              </a:rPr>
              <a:t>Reducing Amount of Counting</a:t>
            </a:r>
            <a:endParaRPr b="1" sz="1600">
              <a:solidFill>
                <a:schemeClr val="dk1"/>
              </a:solidFill>
            </a:endParaRPr>
          </a:p>
          <a:p>
            <a:pPr indent="0" lvl="0" marL="0" rtl="0" algn="l">
              <a:lnSpc>
                <a:spcPct val="150000"/>
              </a:lnSpc>
              <a:spcBef>
                <a:spcPts val="1000"/>
              </a:spcBef>
              <a:spcAft>
                <a:spcPts val="0"/>
              </a:spcAft>
              <a:buNone/>
            </a:pPr>
            <a:r>
              <a:rPr lang="en-GB" sz="1250">
                <a:solidFill>
                  <a:srgbClr val="000000"/>
                </a:solidFill>
                <a:highlight>
                  <a:srgbClr val="FFFFFF"/>
                </a:highlight>
                <a:latin typeface="Arial"/>
                <a:ea typeface="Arial"/>
                <a:cs typeface="Arial"/>
                <a:sym typeface="Arial"/>
              </a:rPr>
              <a:t>We can also make reduction in amount of counting with help of simple algebraic properties. Based on the fact that    </a:t>
            </a:r>
            <a:endParaRPr sz="1800">
              <a:solidFill>
                <a:srgbClr val="000000"/>
              </a:solidFill>
              <a:latin typeface="Arial"/>
              <a:ea typeface="Arial"/>
              <a:cs typeface="Arial"/>
              <a:sym typeface="Arial"/>
            </a:endParaRPr>
          </a:p>
          <a:p>
            <a:pPr indent="457200" lvl="0" marL="0" rtl="0" algn="l">
              <a:lnSpc>
                <a:spcPct val="150000"/>
              </a:lnSpc>
              <a:spcBef>
                <a:spcPts val="1000"/>
              </a:spcBef>
              <a:spcAft>
                <a:spcPts val="0"/>
              </a:spcAft>
              <a:buNone/>
            </a:pP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00</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01</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10</a:t>
            </a:r>
            <a:r>
              <a:rPr lang="en-GB" sz="1800">
                <a:solidFill>
                  <a:srgbClr val="000000"/>
                </a:solidFill>
                <a:latin typeface="Arial"/>
                <a:ea typeface="Arial"/>
                <a:cs typeface="Arial"/>
                <a:sym typeface="Arial"/>
              </a:rPr>
              <a:t>+C</a:t>
            </a:r>
            <a:r>
              <a:rPr baseline="-25000" lang="en-GB" sz="1800">
                <a:solidFill>
                  <a:srgbClr val="000000"/>
                </a:solidFill>
                <a:latin typeface="Arial"/>
                <a:ea typeface="Arial"/>
                <a:cs typeface="Arial"/>
                <a:sym typeface="Arial"/>
              </a:rPr>
              <a:t>11 </a:t>
            </a:r>
            <a:r>
              <a:rPr lang="en-GB" sz="1200">
                <a:solidFill>
                  <a:srgbClr val="000000"/>
                </a:solidFill>
                <a:highlight>
                  <a:schemeClr val="lt1"/>
                </a:highlight>
                <a:latin typeface="Arial"/>
                <a:ea typeface="Arial"/>
                <a:cs typeface="Arial"/>
                <a:sym typeface="Arial"/>
              </a:rPr>
              <a:t>= </a:t>
            </a:r>
            <a:r>
              <a:rPr lang="en-GB" sz="1400">
                <a:solidFill>
                  <a:srgbClr val="000000"/>
                </a:solidFill>
                <a:highlight>
                  <a:schemeClr val="lt1"/>
                </a:highlight>
                <a:latin typeface="Arial"/>
                <a:ea typeface="Arial"/>
                <a:cs typeface="Arial"/>
                <a:sym typeface="Arial"/>
              </a:rPr>
              <a:t>cardinality of db</a:t>
            </a:r>
            <a:endParaRPr sz="1400">
              <a:solidFill>
                <a:srgbClr val="000000"/>
              </a:solidFill>
              <a:highlight>
                <a:schemeClr val="lt1"/>
              </a:highlight>
              <a:latin typeface="Arial"/>
              <a:ea typeface="Arial"/>
              <a:cs typeface="Arial"/>
              <a:sym typeface="Arial"/>
            </a:endParaRPr>
          </a:p>
          <a:p>
            <a:pPr indent="0" lvl="0" marL="0" rtl="0" algn="l">
              <a:lnSpc>
                <a:spcPct val="150000"/>
              </a:lnSpc>
              <a:spcBef>
                <a:spcPts val="1000"/>
              </a:spcBef>
              <a:spcAft>
                <a:spcPts val="0"/>
              </a:spcAft>
              <a:buNone/>
            </a:pPr>
            <a:r>
              <a:rPr lang="en-GB" sz="1200">
                <a:solidFill>
                  <a:srgbClr val="000000"/>
                </a:solidFill>
                <a:highlight>
                  <a:srgbClr val="FFFFFF"/>
                </a:highlight>
                <a:latin typeface="Arial"/>
                <a:ea typeface="Arial"/>
                <a:cs typeface="Arial"/>
                <a:sym typeface="Arial"/>
              </a:rPr>
              <a:t>we can choose not to count one of these components. Counting of only ‘11’ in the 2-itemset will take</a:t>
            </a:r>
            <a:r>
              <a:rPr lang="en-GB" sz="1150">
                <a:solidFill>
                  <a:srgbClr val="000000"/>
                </a:solidFill>
                <a:highlight>
                  <a:srgbClr val="FFFFFF"/>
                </a:highlight>
                <a:latin typeface="Arial"/>
                <a:ea typeface="Arial"/>
                <a:cs typeface="Arial"/>
                <a:sym typeface="Arial"/>
              </a:rPr>
              <a:t> </a:t>
            </a:r>
            <a:r>
              <a:rPr lang="en-GB" sz="1700">
                <a:solidFill>
                  <a:srgbClr val="000000"/>
                </a:solidFill>
                <a:latin typeface="Arial"/>
                <a:ea typeface="Arial"/>
                <a:cs typeface="Arial"/>
                <a:sym typeface="Arial"/>
              </a:rPr>
              <a:t>O(Tlen</a:t>
            </a:r>
            <a:r>
              <a:rPr baseline="30000" lang="en-GB" sz="1700">
                <a:solidFill>
                  <a:srgbClr val="000000"/>
                </a:solidFill>
                <a:latin typeface="Arial"/>
                <a:ea typeface="Arial"/>
                <a:cs typeface="Arial"/>
                <a:sym typeface="Arial"/>
              </a:rPr>
              <a:t>2</a:t>
            </a:r>
            <a:r>
              <a:rPr lang="en-GB" sz="1700">
                <a:solidFill>
                  <a:srgbClr val="000000"/>
                </a:solidFill>
                <a:latin typeface="Arial"/>
                <a:ea typeface="Arial"/>
                <a:cs typeface="Arial"/>
                <a:sym typeface="Arial"/>
              </a:rPr>
              <a:t>)</a:t>
            </a:r>
            <a:r>
              <a:rPr lang="en-GB" sz="1900">
                <a:solidFill>
                  <a:srgbClr val="000000"/>
                </a:solidFill>
                <a:latin typeface="Arial"/>
                <a:ea typeface="Arial"/>
                <a:cs typeface="Arial"/>
                <a:sym typeface="Arial"/>
              </a:rPr>
              <a:t> </a:t>
            </a:r>
            <a:r>
              <a:rPr lang="en-GB" sz="1150">
                <a:solidFill>
                  <a:srgbClr val="000000"/>
                </a:solidFill>
                <a:highlight>
                  <a:srgbClr val="FFFFFF"/>
                </a:highlight>
                <a:latin typeface="Arial"/>
                <a:ea typeface="Arial"/>
                <a:cs typeface="Arial"/>
                <a:sym typeface="Arial"/>
              </a:rPr>
              <a:t>operations, where tlen is the transaction length. It can be reduced </a:t>
            </a:r>
            <a:r>
              <a:rPr lang="en-GB" sz="1250">
                <a:solidFill>
                  <a:srgbClr val="000000"/>
                </a:solidFill>
                <a:highlight>
                  <a:srgbClr val="FFFFFF"/>
                </a:highlight>
                <a:latin typeface="Arial"/>
                <a:ea typeface="Arial"/>
                <a:cs typeface="Arial"/>
                <a:sym typeface="Arial"/>
              </a:rPr>
              <a:t>using following technique. Initially, for a item-list, we need to keep track of all identifiers that have 1's in the transaction, from this list we remove all singleton itemset identifiers that were calculated in the previous pass. The next stage is to create complement-list, which consists of previously estimated all frequent 1-itemsets that do not appear in the current transaction. Let the item-list and </a:t>
            </a:r>
            <a:r>
              <a:rPr lang="en-GB" sz="1150">
                <a:solidFill>
                  <a:srgbClr val="000000"/>
                </a:solidFill>
                <a:highlight>
                  <a:srgbClr val="FFFFFF"/>
                </a:highlight>
                <a:latin typeface="Arial"/>
                <a:ea typeface="Arial"/>
                <a:cs typeface="Arial"/>
                <a:sym typeface="Arial"/>
              </a:rPr>
              <a:t>c</a:t>
            </a:r>
            <a:r>
              <a:rPr lang="en-GB" sz="1250">
                <a:solidFill>
                  <a:srgbClr val="000000"/>
                </a:solidFill>
                <a:highlight>
                  <a:srgbClr val="FFFFFF"/>
                </a:highlight>
                <a:latin typeface="Arial"/>
                <a:ea typeface="Arial"/>
                <a:cs typeface="Arial"/>
                <a:sym typeface="Arial"/>
              </a:rPr>
              <a:t>omplement-list be of length </a:t>
            </a:r>
            <a:r>
              <a:rPr lang="en-GB" sz="1900">
                <a:solidFill>
                  <a:srgbClr val="000000"/>
                </a:solidFill>
                <a:latin typeface="Arial"/>
                <a:ea typeface="Arial"/>
                <a:cs typeface="Arial"/>
                <a:sym typeface="Arial"/>
              </a:rPr>
              <a:t>M</a:t>
            </a:r>
            <a:r>
              <a:rPr baseline="-25000" lang="en-GB" sz="1900">
                <a:solidFill>
                  <a:srgbClr val="000000"/>
                </a:solidFill>
                <a:latin typeface="Arial"/>
                <a:ea typeface="Arial"/>
                <a:cs typeface="Arial"/>
                <a:sym typeface="Arial"/>
              </a:rPr>
              <a:t>1</a:t>
            </a:r>
            <a:r>
              <a:rPr lang="en-GB" sz="1150">
                <a:solidFill>
                  <a:srgbClr val="000000"/>
                </a:solidFill>
                <a:highlight>
                  <a:srgbClr val="FFFFFF"/>
                </a:highlight>
                <a:latin typeface="Arial"/>
                <a:ea typeface="Arial"/>
                <a:cs typeface="Arial"/>
                <a:sym typeface="Arial"/>
              </a:rPr>
              <a:t>and </a:t>
            </a:r>
            <a:r>
              <a:rPr lang="en-GB" sz="1900">
                <a:solidFill>
                  <a:srgbClr val="000000"/>
                </a:solidFill>
                <a:latin typeface="Arial"/>
                <a:ea typeface="Arial"/>
                <a:cs typeface="Arial"/>
                <a:sym typeface="Arial"/>
              </a:rPr>
              <a:t>M</a:t>
            </a:r>
            <a:r>
              <a:rPr baseline="-25000" lang="en-GB" sz="1900">
                <a:solidFill>
                  <a:srgbClr val="000000"/>
                </a:solidFill>
                <a:latin typeface="Arial"/>
                <a:ea typeface="Arial"/>
                <a:cs typeface="Arial"/>
                <a:sym typeface="Arial"/>
              </a:rPr>
              <a:t>2  </a:t>
            </a:r>
            <a:r>
              <a:rPr lang="en-GB" sz="1150">
                <a:solidFill>
                  <a:srgbClr val="000000"/>
                </a:solidFill>
                <a:highlight>
                  <a:srgbClr val="FFFFFF"/>
                </a:highlight>
                <a:latin typeface="Arial"/>
                <a:ea typeface="Arial"/>
                <a:cs typeface="Arial"/>
                <a:sym typeface="Arial"/>
              </a:rPr>
              <a:t>so </a:t>
            </a:r>
            <a:r>
              <a:rPr lang="en-GB" sz="1900">
                <a:solidFill>
                  <a:srgbClr val="000000"/>
                </a:solidFill>
                <a:latin typeface="Arial"/>
                <a:ea typeface="Arial"/>
                <a:cs typeface="Arial"/>
                <a:sym typeface="Arial"/>
              </a:rPr>
              <a:t>|M</a:t>
            </a:r>
            <a:r>
              <a:rPr baseline="-25000" lang="en-GB" sz="1900">
                <a:solidFill>
                  <a:srgbClr val="000000"/>
                </a:solidFill>
                <a:latin typeface="Arial"/>
                <a:ea typeface="Arial"/>
                <a:cs typeface="Arial"/>
                <a:sym typeface="Arial"/>
              </a:rPr>
              <a:t>1</a:t>
            </a:r>
            <a:r>
              <a:rPr lang="en-GB" sz="1900">
                <a:solidFill>
                  <a:srgbClr val="000000"/>
                </a:solidFill>
                <a:latin typeface="Arial"/>
                <a:ea typeface="Arial"/>
                <a:cs typeface="Arial"/>
                <a:sym typeface="Arial"/>
              </a:rPr>
              <a:t>+M</a:t>
            </a:r>
            <a:r>
              <a:rPr baseline="-25000" lang="en-GB" sz="1900">
                <a:solidFill>
                  <a:srgbClr val="000000"/>
                </a:solidFill>
                <a:latin typeface="Arial"/>
                <a:ea typeface="Arial"/>
                <a:cs typeface="Arial"/>
                <a:sym typeface="Arial"/>
              </a:rPr>
              <a:t>2</a:t>
            </a:r>
            <a:r>
              <a:rPr lang="en-GB" sz="1900">
                <a:solidFill>
                  <a:srgbClr val="000000"/>
                </a:solidFill>
                <a:latin typeface="Arial"/>
                <a:ea typeface="Arial"/>
                <a:cs typeface="Arial"/>
                <a:sym typeface="Arial"/>
              </a:rPr>
              <a:t>| =F</a:t>
            </a:r>
            <a:r>
              <a:rPr baseline="-25000" lang="en-GB" sz="1900">
                <a:solidFill>
                  <a:srgbClr val="000000"/>
                </a:solidFill>
                <a:latin typeface="Arial"/>
                <a:ea typeface="Arial"/>
                <a:cs typeface="Arial"/>
                <a:sym typeface="Arial"/>
              </a:rPr>
              <a:t>1 </a:t>
            </a:r>
            <a:r>
              <a:rPr lang="en-GB" sz="1150">
                <a:solidFill>
                  <a:srgbClr val="000000"/>
                </a:solidFill>
                <a:highlight>
                  <a:srgbClr val="FFFFFF"/>
                </a:highlight>
                <a:latin typeface="Arial"/>
                <a:ea typeface="Arial"/>
                <a:cs typeface="Arial"/>
                <a:sym typeface="Arial"/>
              </a:rPr>
              <a:t>Where </a:t>
            </a:r>
            <a:r>
              <a:rPr lang="en-GB" sz="1900">
                <a:solidFill>
                  <a:srgbClr val="000000"/>
                </a:solidFill>
                <a:latin typeface="Arial"/>
                <a:ea typeface="Arial"/>
                <a:cs typeface="Arial"/>
                <a:sym typeface="Arial"/>
              </a:rPr>
              <a:t>F</a:t>
            </a:r>
            <a:r>
              <a:rPr baseline="-25000" lang="en-GB" sz="1900">
                <a:solidFill>
                  <a:srgbClr val="000000"/>
                </a:solidFill>
                <a:latin typeface="Arial"/>
                <a:ea typeface="Arial"/>
                <a:cs typeface="Arial"/>
                <a:sym typeface="Arial"/>
              </a:rPr>
              <a:t>1</a:t>
            </a:r>
            <a:r>
              <a:rPr lang="en-GB" sz="1900">
                <a:solidFill>
                  <a:srgbClr val="000000"/>
                </a:solidFill>
                <a:latin typeface="Arial"/>
                <a:ea typeface="Arial"/>
                <a:cs typeface="Arial"/>
                <a:sym typeface="Arial"/>
              </a:rPr>
              <a:t> is </a:t>
            </a:r>
            <a:r>
              <a:rPr lang="en-GB" sz="1150">
                <a:solidFill>
                  <a:srgbClr val="000000"/>
                </a:solidFill>
                <a:highlight>
                  <a:srgbClr val="FFFFFF"/>
                </a:highlight>
                <a:latin typeface="Arial"/>
                <a:ea typeface="Arial"/>
                <a:cs typeface="Arial"/>
                <a:sym typeface="Arial"/>
              </a:rPr>
              <a:t>total </a:t>
            </a:r>
            <a:r>
              <a:rPr lang="en-GB" sz="1250">
                <a:solidFill>
                  <a:srgbClr val="000000"/>
                </a:solidFill>
                <a:highlight>
                  <a:srgbClr val="FFFFFF"/>
                </a:highlight>
                <a:latin typeface="Arial"/>
                <a:ea typeface="Arial"/>
                <a:cs typeface="Arial"/>
                <a:sym typeface="Arial"/>
              </a:rPr>
              <a:t>number of frequent 1-itemsets. If we now, use this technique to calculate 11's, 01's and 10's, it will take </a:t>
            </a:r>
            <a:r>
              <a:rPr lang="en-GB" sz="1900">
                <a:solidFill>
                  <a:srgbClr val="000000"/>
                </a:solidFill>
                <a:latin typeface="Arial"/>
                <a:ea typeface="Arial"/>
                <a:cs typeface="Arial"/>
                <a:sym typeface="Arial"/>
              </a:rPr>
              <a:t>O(m</a:t>
            </a:r>
            <a:r>
              <a:rPr baseline="-25000" lang="en-GB" sz="1900">
                <a:solidFill>
                  <a:srgbClr val="000000"/>
                </a:solidFill>
                <a:latin typeface="Arial"/>
                <a:ea typeface="Arial"/>
                <a:cs typeface="Arial"/>
                <a:sym typeface="Arial"/>
              </a:rPr>
              <a:t>1</a:t>
            </a:r>
            <a:r>
              <a:rPr baseline="30000" lang="en-GB" sz="1900">
                <a:solidFill>
                  <a:srgbClr val="000000"/>
                </a:solidFill>
                <a:latin typeface="Arial"/>
                <a:ea typeface="Arial"/>
                <a:cs typeface="Arial"/>
                <a:sym typeface="Arial"/>
              </a:rPr>
              <a:t>2</a:t>
            </a:r>
            <a:r>
              <a:rPr lang="en-GB" sz="1900">
                <a:solidFill>
                  <a:srgbClr val="000000"/>
                </a:solidFill>
                <a:latin typeface="Arial"/>
                <a:ea typeface="Arial"/>
                <a:cs typeface="Arial"/>
                <a:sym typeface="Arial"/>
              </a:rPr>
              <a:t>)+O(m</a:t>
            </a:r>
            <a:r>
              <a:rPr baseline="-25000" lang="en-GB" sz="1900">
                <a:solidFill>
                  <a:srgbClr val="000000"/>
                </a:solidFill>
                <a:latin typeface="Arial"/>
                <a:ea typeface="Arial"/>
                <a:cs typeface="Arial"/>
                <a:sym typeface="Arial"/>
              </a:rPr>
              <a:t>1</a:t>
            </a:r>
            <a:r>
              <a:rPr lang="en-GB" sz="1900">
                <a:solidFill>
                  <a:srgbClr val="000000"/>
                </a:solidFill>
                <a:latin typeface="Arial"/>
                <a:ea typeface="Arial"/>
                <a:cs typeface="Arial"/>
                <a:sym typeface="Arial"/>
              </a:rPr>
              <a:t>+m</a:t>
            </a:r>
            <a:r>
              <a:rPr baseline="-25000" lang="en-GB" sz="1900">
                <a:solidFill>
                  <a:srgbClr val="000000"/>
                </a:solidFill>
                <a:latin typeface="Arial"/>
                <a:ea typeface="Arial"/>
                <a:cs typeface="Arial"/>
                <a:sym typeface="Arial"/>
              </a:rPr>
              <a:t>2</a:t>
            </a:r>
            <a:r>
              <a:rPr lang="en-GB" sz="1900">
                <a:solidFill>
                  <a:srgbClr val="000000"/>
                </a:solidFill>
                <a:latin typeface="Arial"/>
                <a:ea typeface="Arial"/>
                <a:cs typeface="Arial"/>
                <a:sym typeface="Arial"/>
              </a:rPr>
              <a:t>) </a:t>
            </a:r>
            <a:r>
              <a:rPr lang="en-GB" sz="1250">
                <a:solidFill>
                  <a:srgbClr val="000000"/>
                </a:solidFill>
                <a:highlight>
                  <a:srgbClr val="FFFFFF"/>
                </a:highlight>
                <a:latin typeface="Arial"/>
                <a:ea typeface="Arial"/>
                <a:cs typeface="Arial"/>
                <a:sym typeface="Arial"/>
              </a:rPr>
              <a:t>operations.</a:t>
            </a:r>
            <a:endParaRPr sz="2000">
              <a:solidFill>
                <a:srgbClr val="000000"/>
              </a:solidFill>
              <a:latin typeface="Arial"/>
              <a:ea typeface="Arial"/>
              <a:cs typeface="Arial"/>
              <a:sym typeface="Arial"/>
            </a:endParaRPr>
          </a:p>
          <a:p>
            <a:pPr indent="0" lvl="0" marL="0" rtl="0" algn="l">
              <a:lnSpc>
                <a:spcPct val="150000"/>
              </a:lnSpc>
              <a:spcBef>
                <a:spcPts val="1000"/>
              </a:spcBef>
              <a:spcAft>
                <a:spcPts val="0"/>
              </a:spcAft>
              <a:buNone/>
            </a:pPr>
            <a:r>
              <a:t/>
            </a:r>
            <a:endParaRPr sz="1800">
              <a:solidFill>
                <a:srgbClr val="000000"/>
              </a:solidFill>
              <a:latin typeface="Arial"/>
              <a:ea typeface="Arial"/>
              <a:cs typeface="Arial"/>
              <a:sym typeface="Arial"/>
            </a:endParaRPr>
          </a:p>
          <a:p>
            <a:pPr indent="0" lvl="0" marL="0" rtl="0" algn="l">
              <a:lnSpc>
                <a:spcPct val="150000"/>
              </a:lnSpc>
              <a:spcBef>
                <a:spcPts val="1000"/>
              </a:spcBef>
              <a:spcAft>
                <a:spcPts val="0"/>
              </a:spcAft>
              <a:buNone/>
            </a:pPr>
            <a:r>
              <a:t/>
            </a:r>
            <a:endParaRPr sz="1800">
              <a:solidFill>
                <a:srgbClr val="000000"/>
              </a:solidFill>
              <a:latin typeface="Arial"/>
              <a:ea typeface="Arial"/>
              <a:cs typeface="Arial"/>
              <a:sym typeface="Arial"/>
            </a:endParaRPr>
          </a:p>
          <a:p>
            <a:pPr indent="0" lvl="0" marL="0" rtl="0" algn="l">
              <a:lnSpc>
                <a:spcPct val="150000"/>
              </a:lnSpc>
              <a:spcBef>
                <a:spcPts val="1000"/>
              </a:spcBef>
              <a:spcAft>
                <a:spcPts val="0"/>
              </a:spcAft>
              <a:buNone/>
            </a:pPr>
            <a:r>
              <a:rPr lang="en-GB" sz="1800">
                <a:solidFill>
                  <a:srgbClr val="000000"/>
                </a:solidFill>
                <a:latin typeface="Arial"/>
                <a:ea typeface="Arial"/>
                <a:cs typeface="Arial"/>
                <a:sym typeface="Arial"/>
              </a:rPr>
              <a:t> </a:t>
            </a:r>
            <a:endParaRPr baseline="-25000" sz="1800">
              <a:solidFill>
                <a:srgbClr val="000000"/>
              </a:solidFill>
              <a:latin typeface="Arial"/>
              <a:ea typeface="Arial"/>
              <a:cs typeface="Arial"/>
              <a:sym typeface="Arial"/>
            </a:endParaRPr>
          </a:p>
          <a:p>
            <a:pPr indent="0" lvl="0" marL="0" rtl="0" algn="l">
              <a:lnSpc>
                <a:spcPct val="150000"/>
              </a:lnSpc>
              <a:spcBef>
                <a:spcPts val="1000"/>
              </a:spcBef>
              <a:spcAft>
                <a:spcPts val="0"/>
              </a:spcAft>
              <a:buNone/>
            </a:pPr>
            <a:r>
              <a:t/>
            </a:r>
            <a:endParaRPr sz="1050">
              <a:solidFill>
                <a:srgbClr val="000000"/>
              </a:solidFill>
              <a:highlight>
                <a:srgbClr val="FFFFFF"/>
              </a:highlight>
              <a:latin typeface="Arial"/>
              <a:ea typeface="Arial"/>
              <a:cs typeface="Arial"/>
              <a:sym typeface="Arial"/>
            </a:endParaRPr>
          </a:p>
          <a:p>
            <a:pPr indent="0" lvl="0" marL="0" rtl="0" algn="l">
              <a:lnSpc>
                <a:spcPct val="150000"/>
              </a:lnSpc>
              <a:spcBef>
                <a:spcPts val="1000"/>
              </a:spcBef>
              <a:spcAft>
                <a:spcPts val="0"/>
              </a:spcAft>
              <a:buNone/>
            </a:pPr>
            <a:r>
              <a:t/>
            </a:r>
            <a:endParaRPr sz="1050">
              <a:solidFill>
                <a:srgbClr val="000000"/>
              </a:solidFill>
              <a:highlight>
                <a:srgbClr val="FFFFFF"/>
              </a:highlight>
              <a:latin typeface="Arial"/>
              <a:ea typeface="Arial"/>
              <a:cs typeface="Arial"/>
              <a:sym typeface="Arial"/>
            </a:endParaRPr>
          </a:p>
          <a:p>
            <a:pPr indent="0" lvl="0" marL="0" rtl="0" algn="l">
              <a:lnSpc>
                <a:spcPct val="150000"/>
              </a:lnSpc>
              <a:spcBef>
                <a:spcPts val="1000"/>
              </a:spcBef>
              <a:spcAft>
                <a:spcPts val="0"/>
              </a:spcAft>
              <a:buNone/>
            </a:pPr>
            <a:r>
              <a:t/>
            </a:r>
            <a:endParaRPr sz="1250">
              <a:solidFill>
                <a:srgbClr val="000000"/>
              </a:solidFill>
              <a:highlight>
                <a:srgbClr val="FFFFFF"/>
              </a:highlight>
              <a:latin typeface="Arial"/>
              <a:ea typeface="Arial"/>
              <a:cs typeface="Arial"/>
              <a:sym typeface="Arial"/>
            </a:endParaRPr>
          </a:p>
          <a:p>
            <a:pPr indent="0" lvl="0" marL="0" rtl="0" algn="l">
              <a:spcBef>
                <a:spcPts val="1000"/>
              </a:spcBef>
              <a:spcAft>
                <a:spcPts val="1600"/>
              </a:spcAft>
              <a:buNone/>
            </a:pPr>
            <a:r>
              <a:t/>
            </a:r>
            <a:endParaRPr sz="16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7" name="Shape 387"/>
        <p:cNvGrpSpPr/>
        <p:nvPr/>
      </p:nvGrpSpPr>
      <p:grpSpPr>
        <a:xfrm>
          <a:off x="0" y="0"/>
          <a:ext cx="0" cy="0"/>
          <a:chOff x="0" y="0"/>
          <a:chExt cx="0" cy="0"/>
        </a:xfrm>
      </p:grpSpPr>
      <p:sp>
        <p:nvSpPr>
          <p:cNvPr id="388" name="Google Shape;388;p39"/>
          <p:cNvSpPr txBox="1"/>
          <p:nvPr>
            <p:ph type="title"/>
          </p:nvPr>
        </p:nvSpPr>
        <p:spPr>
          <a:xfrm>
            <a:off x="776125" y="1415750"/>
            <a:ext cx="4587000" cy="3217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3000">
                <a:solidFill>
                  <a:schemeClr val="dk1"/>
                </a:solidFill>
              </a:rPr>
              <a:t>Performance</a:t>
            </a:r>
            <a:endParaRPr sz="3000">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sz="2100">
                <a:solidFill>
                  <a:schemeClr val="dk1"/>
                </a:solidFill>
              </a:rPr>
              <a:t>Based on our implementation</a:t>
            </a:r>
            <a:r>
              <a:rPr lang="en-GB" sz="2600">
                <a:solidFill>
                  <a:schemeClr val="dk1"/>
                </a:solidFill>
              </a:rPr>
              <a:t> </a:t>
            </a:r>
            <a:endParaRPr sz="26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2" name="Shape 392"/>
        <p:cNvGrpSpPr/>
        <p:nvPr/>
      </p:nvGrpSpPr>
      <p:grpSpPr>
        <a:xfrm>
          <a:off x="0" y="0"/>
          <a:ext cx="0" cy="0"/>
          <a:chOff x="0" y="0"/>
          <a:chExt cx="0" cy="0"/>
        </a:xfrm>
      </p:grpSpPr>
      <p:sp>
        <p:nvSpPr>
          <p:cNvPr id="393" name="Google Shape;393;p40"/>
          <p:cNvSpPr txBox="1"/>
          <p:nvPr/>
        </p:nvSpPr>
        <p:spPr>
          <a:xfrm>
            <a:off x="70000" y="665050"/>
            <a:ext cx="6728400" cy="4326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The estimated support values from mask are not expected to match the actual support </a:t>
            </a:r>
            <a:r>
              <a:rPr lang="en-GB">
                <a:latin typeface="Lato"/>
                <a:ea typeface="Lato"/>
                <a:cs typeface="Lato"/>
                <a:sym typeface="Lato"/>
              </a:rPr>
              <a:t>value</a:t>
            </a:r>
            <a:r>
              <a:rPr lang="en-GB">
                <a:latin typeface="Lato"/>
                <a:ea typeface="Lato"/>
                <a:cs typeface="Lato"/>
                <a:sym typeface="Lato"/>
              </a:rPr>
              <a:t> from apriori but it is </a:t>
            </a:r>
            <a:r>
              <a:rPr lang="en-GB">
                <a:latin typeface="Lato"/>
                <a:ea typeface="Lato"/>
                <a:cs typeface="Lato"/>
                <a:sym typeface="Lato"/>
              </a:rPr>
              <a:t>expected</a:t>
            </a:r>
            <a:r>
              <a:rPr lang="en-GB">
                <a:latin typeface="Lato"/>
                <a:ea typeface="Lato"/>
                <a:cs typeface="Lato"/>
                <a:sym typeface="Lato"/>
              </a:rPr>
              <a:t> to have some error.</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lang="en-GB">
                <a:latin typeface="Lato"/>
                <a:ea typeface="Lato"/>
                <a:cs typeface="Lato"/>
                <a:sym typeface="Lato"/>
              </a:rPr>
              <a:t>This error can lead to </a:t>
            </a:r>
            <a:r>
              <a:rPr lang="en-GB">
                <a:latin typeface="Lato"/>
                <a:ea typeface="Lato"/>
                <a:cs typeface="Lato"/>
                <a:sym typeface="Lato"/>
              </a:rPr>
              <a:t>huge impact leads to wrongly classify border-line itemsets as either frequent or rare ( false positive or false negative) errors.</a:t>
            </a:r>
            <a:endParaRPr>
              <a:latin typeface="Lato"/>
              <a:ea typeface="Lato"/>
              <a:cs typeface="Lato"/>
              <a:sym typeface="Lato"/>
            </a:endParaRPr>
          </a:p>
          <a:p>
            <a:pPr indent="-311150" lvl="1" marL="914400" rtl="0" algn="l">
              <a:lnSpc>
                <a:spcPct val="150000"/>
              </a:lnSpc>
              <a:spcBef>
                <a:spcPts val="0"/>
              </a:spcBef>
              <a:spcAft>
                <a:spcPts val="0"/>
              </a:spcAft>
              <a:buSzPts val="1300"/>
              <a:buFont typeface="Lato"/>
              <a:buChar char="○"/>
            </a:pPr>
            <a:r>
              <a:rPr lang="en-GB" sz="1300">
                <a:latin typeface="Lato"/>
                <a:ea typeface="Lato"/>
                <a:cs typeface="Lato"/>
                <a:sym typeface="Lato"/>
              </a:rPr>
              <a:t>False positive : itemsets wrongly reported as frequent </a:t>
            </a:r>
            <a:endParaRPr sz="1300">
              <a:latin typeface="Lato"/>
              <a:ea typeface="Lato"/>
              <a:cs typeface="Lato"/>
              <a:sym typeface="Lato"/>
            </a:endParaRPr>
          </a:p>
          <a:p>
            <a:pPr indent="-317500" lvl="1" marL="914400" rtl="0" algn="l">
              <a:lnSpc>
                <a:spcPct val="150000"/>
              </a:lnSpc>
              <a:spcBef>
                <a:spcPts val="0"/>
              </a:spcBef>
              <a:spcAft>
                <a:spcPts val="0"/>
              </a:spcAft>
              <a:buSzPts val="1400"/>
              <a:buFont typeface="Lato"/>
              <a:buChar char="○"/>
            </a:pPr>
            <a:r>
              <a:rPr lang="en-GB" sz="1300">
                <a:latin typeface="Lato"/>
                <a:ea typeface="Lato"/>
                <a:cs typeface="Lato"/>
                <a:sym typeface="Lato"/>
              </a:rPr>
              <a:t>False negative : itemsets wrongly reported as rare</a:t>
            </a:r>
            <a:r>
              <a:rPr lang="en-GB">
                <a:latin typeface="Lato"/>
                <a:ea typeface="Lato"/>
                <a:cs typeface="Lato"/>
                <a:sym typeface="Lato"/>
              </a:rPr>
              <a:t> </a:t>
            </a:r>
            <a:endParaRPr>
              <a:latin typeface="Lato"/>
              <a:ea typeface="Lato"/>
              <a:cs typeface="Lato"/>
              <a:sym typeface="Lato"/>
            </a:endParaRPr>
          </a:p>
          <a:p>
            <a:pPr indent="0" lvl="0" marL="457200" rtl="0" algn="l">
              <a:lnSpc>
                <a:spcPct val="150000"/>
              </a:lnSpc>
              <a:spcBef>
                <a:spcPts val="0"/>
              </a:spcBef>
              <a:spcAft>
                <a:spcPts val="0"/>
              </a:spcAft>
              <a:buNone/>
            </a:pPr>
            <a:r>
              <a:t/>
            </a:r>
            <a:endParaRPr>
              <a:latin typeface="Lato"/>
              <a:ea typeface="Lato"/>
              <a:cs typeface="Lato"/>
              <a:sym typeface="Lato"/>
            </a:endParaRPr>
          </a:p>
          <a:p>
            <a:pPr indent="-317500" lvl="0" marL="457200" rtl="0" algn="l">
              <a:lnSpc>
                <a:spcPct val="150000"/>
              </a:lnSpc>
              <a:spcBef>
                <a:spcPts val="0"/>
              </a:spcBef>
              <a:spcAft>
                <a:spcPts val="0"/>
              </a:spcAft>
              <a:buSzPts val="1400"/>
              <a:buFont typeface="Lato"/>
              <a:buChar char="●"/>
            </a:pPr>
            <a:r>
              <a:rPr lang="en-GB">
                <a:latin typeface="Lato"/>
                <a:ea typeface="Lato"/>
                <a:cs typeface="Lato"/>
                <a:sym typeface="Lato"/>
              </a:rPr>
              <a:t>We prioritize coverage over precision so we consider 10 % reduction in minimum support value, this means lowering the thresholds for what is considered interesting or frequent itemsets. This allows more items to be included but also may leads to more False positives </a:t>
            </a:r>
            <a:endParaRPr>
              <a:latin typeface="Lato"/>
              <a:ea typeface="Lato"/>
              <a:cs typeface="Lato"/>
              <a:sym typeface="Lato"/>
            </a:endParaRPr>
          </a:p>
          <a:p>
            <a:pPr indent="0" lvl="0" marL="0" rtl="0" algn="l">
              <a:lnSpc>
                <a:spcPct val="115000"/>
              </a:lnSpc>
              <a:spcBef>
                <a:spcPts val="0"/>
              </a:spcBef>
              <a:spcAft>
                <a:spcPts val="0"/>
              </a:spcAft>
              <a:buNone/>
            </a:pPr>
            <a:r>
              <a:t/>
            </a:r>
            <a:endParaRPr>
              <a:latin typeface="Lato"/>
              <a:ea typeface="Lato"/>
              <a:cs typeface="Lato"/>
              <a:sym typeface="Lato"/>
            </a:endParaRPr>
          </a:p>
        </p:txBody>
      </p:sp>
      <p:sp>
        <p:nvSpPr>
          <p:cNvPr id="394" name="Google Shape;394;p40"/>
          <p:cNvSpPr txBox="1"/>
          <p:nvPr/>
        </p:nvSpPr>
        <p:spPr>
          <a:xfrm>
            <a:off x="672825" y="13600"/>
            <a:ext cx="6086700" cy="65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300">
                <a:latin typeface="Lato"/>
                <a:ea typeface="Lato"/>
                <a:cs typeface="Lato"/>
                <a:sym typeface="Lato"/>
              </a:rPr>
              <a:t>Errors</a:t>
            </a:r>
            <a:endParaRPr sz="2300">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8" name="Shape 398"/>
        <p:cNvGrpSpPr/>
        <p:nvPr/>
      </p:nvGrpSpPr>
      <p:grpSpPr>
        <a:xfrm>
          <a:off x="0" y="0"/>
          <a:ext cx="0" cy="0"/>
          <a:chOff x="0" y="0"/>
          <a:chExt cx="0" cy="0"/>
        </a:xfrm>
      </p:grpSpPr>
      <p:sp>
        <p:nvSpPr>
          <p:cNvPr id="399" name="Google Shape;399;p41"/>
          <p:cNvSpPr txBox="1"/>
          <p:nvPr/>
        </p:nvSpPr>
        <p:spPr>
          <a:xfrm>
            <a:off x="89450" y="1277600"/>
            <a:ext cx="6825600" cy="1973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To quantify the error made we compare </a:t>
            </a:r>
            <a:endParaRPr>
              <a:latin typeface="Lato"/>
              <a:ea typeface="Lato"/>
              <a:cs typeface="Lato"/>
              <a:sym typeface="Lato"/>
            </a:endParaRPr>
          </a:p>
        </p:txBody>
      </p:sp>
      <p:sp>
        <p:nvSpPr>
          <p:cNvPr id="400" name="Google Shape;400;p41"/>
          <p:cNvSpPr txBox="1"/>
          <p:nvPr/>
        </p:nvSpPr>
        <p:spPr>
          <a:xfrm>
            <a:off x="682550" y="33050"/>
            <a:ext cx="5396400" cy="61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300">
                <a:latin typeface="Lato"/>
                <a:ea typeface="Lato"/>
                <a:cs typeface="Lato"/>
                <a:sym typeface="Lato"/>
              </a:rPr>
              <a:t>Calculate Errors</a:t>
            </a:r>
            <a:endParaRPr sz="2300">
              <a:latin typeface="Lato"/>
              <a:ea typeface="Lato"/>
              <a:cs typeface="Lato"/>
              <a:sym typeface="Lato"/>
            </a:endParaRPr>
          </a:p>
        </p:txBody>
      </p:sp>
      <p:sp>
        <p:nvSpPr>
          <p:cNvPr id="401" name="Google Shape;401;p41"/>
          <p:cNvSpPr/>
          <p:nvPr/>
        </p:nvSpPr>
        <p:spPr>
          <a:xfrm>
            <a:off x="429775" y="1987400"/>
            <a:ext cx="1944600" cy="10113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Estimated support of frequent itemsets From Mask running on distorted dataset</a:t>
            </a:r>
            <a:endParaRPr/>
          </a:p>
        </p:txBody>
      </p:sp>
      <p:sp>
        <p:nvSpPr>
          <p:cNvPr id="402" name="Google Shape;402;p41"/>
          <p:cNvSpPr/>
          <p:nvPr/>
        </p:nvSpPr>
        <p:spPr>
          <a:xfrm>
            <a:off x="2841125" y="2211050"/>
            <a:ext cx="875100" cy="564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with</a:t>
            </a:r>
            <a:endParaRPr/>
          </a:p>
        </p:txBody>
      </p:sp>
      <p:sp>
        <p:nvSpPr>
          <p:cNvPr id="403" name="Google Shape;403;p41"/>
          <p:cNvSpPr/>
          <p:nvPr/>
        </p:nvSpPr>
        <p:spPr>
          <a:xfrm>
            <a:off x="4182975" y="1987400"/>
            <a:ext cx="1944600" cy="10113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Actual </a:t>
            </a:r>
            <a:r>
              <a:rPr lang="en-GB"/>
              <a:t>support of frequent itemsets From Apriori running on true dataset </a:t>
            </a:r>
            <a:endParaRPr/>
          </a:p>
        </p:txBody>
      </p:sp>
      <p:sp>
        <p:nvSpPr>
          <p:cNvPr id="404" name="Google Shape;404;p41"/>
          <p:cNvSpPr txBox="1"/>
          <p:nvPr/>
        </p:nvSpPr>
        <p:spPr>
          <a:xfrm>
            <a:off x="113750" y="3591700"/>
            <a:ext cx="6777000" cy="1182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GB">
                <a:latin typeface="Lato"/>
                <a:ea typeface="Lato"/>
                <a:cs typeface="Lato"/>
                <a:sym typeface="Lato"/>
              </a:rPr>
              <a:t>This means we compute the </a:t>
            </a:r>
            <a:r>
              <a:rPr b="1" lang="en-GB">
                <a:latin typeface="Lato"/>
                <a:ea typeface="Lato"/>
                <a:cs typeface="Lato"/>
                <a:sym typeface="Lato"/>
              </a:rPr>
              <a:t>Support error</a:t>
            </a:r>
            <a:r>
              <a:rPr lang="en-GB">
                <a:latin typeface="Lato"/>
                <a:ea typeface="Lato"/>
                <a:cs typeface="Lato"/>
                <a:sym typeface="Lato"/>
              </a:rPr>
              <a:t> and </a:t>
            </a:r>
            <a:r>
              <a:rPr b="1" lang="en-GB">
                <a:latin typeface="Lato"/>
                <a:ea typeface="Lato"/>
                <a:cs typeface="Lato"/>
                <a:sym typeface="Lato"/>
              </a:rPr>
              <a:t>Identity</a:t>
            </a:r>
            <a:r>
              <a:rPr b="1" lang="en-GB">
                <a:latin typeface="Lato"/>
                <a:ea typeface="Lato"/>
                <a:cs typeface="Lato"/>
                <a:sym typeface="Lato"/>
              </a:rPr>
              <a:t> error</a:t>
            </a:r>
            <a:r>
              <a:rPr lang="en-GB">
                <a:latin typeface="Lato"/>
                <a:ea typeface="Lato"/>
                <a:cs typeface="Lato"/>
                <a:sym typeface="Lato"/>
              </a:rPr>
              <a:t> to measure the performance of the MASK algorithm.</a:t>
            </a:r>
            <a:endParaRPr>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8" name="Shape 408"/>
        <p:cNvGrpSpPr/>
        <p:nvPr/>
      </p:nvGrpSpPr>
      <p:grpSpPr>
        <a:xfrm>
          <a:off x="0" y="0"/>
          <a:ext cx="0" cy="0"/>
          <a:chOff x="0" y="0"/>
          <a:chExt cx="0" cy="0"/>
        </a:xfrm>
      </p:grpSpPr>
      <p:sp>
        <p:nvSpPr>
          <p:cNvPr id="409" name="Google Shape;409;p42"/>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Performance</a:t>
            </a:r>
            <a:endParaRPr>
              <a:solidFill>
                <a:schemeClr val="dk1"/>
              </a:solidFill>
            </a:endParaRPr>
          </a:p>
        </p:txBody>
      </p:sp>
      <p:sp>
        <p:nvSpPr>
          <p:cNvPr id="410" name="Google Shape;410;p42"/>
          <p:cNvSpPr txBox="1"/>
          <p:nvPr>
            <p:ph idx="1" type="body"/>
          </p:nvPr>
        </p:nvSpPr>
        <p:spPr>
          <a:xfrm>
            <a:off x="956700" y="674775"/>
            <a:ext cx="7688100" cy="4404600"/>
          </a:xfrm>
          <a:prstGeom prst="rect">
            <a:avLst/>
          </a:prstGeom>
        </p:spPr>
        <p:txBody>
          <a:bodyPr anchorCtr="0" anchor="t" bIns="91425" lIns="91425" spcFirstLastPara="1" rIns="91425" wrap="square" tIns="91425">
            <a:noAutofit/>
          </a:bodyPr>
          <a:lstStyle/>
          <a:p>
            <a:pPr indent="-387350" lvl="0" marL="457200" rtl="0" algn="l">
              <a:spcBef>
                <a:spcPts val="1000"/>
              </a:spcBef>
              <a:spcAft>
                <a:spcPts val="0"/>
              </a:spcAft>
              <a:buClr>
                <a:schemeClr val="dk1"/>
              </a:buClr>
              <a:buSzPts val="2500"/>
              <a:buChar char="●"/>
            </a:pPr>
            <a:r>
              <a:rPr b="1" lang="en-GB" sz="2500">
                <a:solidFill>
                  <a:schemeClr val="dk1"/>
                </a:solidFill>
              </a:rPr>
              <a:t>Error Metrics</a:t>
            </a:r>
            <a:endParaRPr b="1" sz="2500">
              <a:solidFill>
                <a:schemeClr val="dk1"/>
              </a:solidFill>
            </a:endParaRPr>
          </a:p>
          <a:p>
            <a:pPr indent="-355600" lvl="0" marL="457200" rtl="0" algn="l">
              <a:spcBef>
                <a:spcPts val="0"/>
              </a:spcBef>
              <a:spcAft>
                <a:spcPts val="0"/>
              </a:spcAft>
              <a:buClr>
                <a:schemeClr val="dk1"/>
              </a:buClr>
              <a:buSzPts val="2000"/>
              <a:buChar char="-"/>
            </a:pPr>
            <a:r>
              <a:rPr b="1" lang="en-GB" sz="2000">
                <a:solidFill>
                  <a:schemeClr val="dk1"/>
                </a:solidFill>
              </a:rPr>
              <a:t>Right class, wrong support</a:t>
            </a:r>
            <a:endParaRPr b="1" sz="2000">
              <a:solidFill>
                <a:schemeClr val="dk1"/>
              </a:solidFill>
            </a:endParaRPr>
          </a:p>
          <a:p>
            <a:pPr indent="-317500" lvl="0" marL="809999" rtl="0" algn="l">
              <a:spcBef>
                <a:spcPts val="0"/>
              </a:spcBef>
              <a:spcAft>
                <a:spcPts val="0"/>
              </a:spcAft>
              <a:buClr>
                <a:schemeClr val="dk1"/>
              </a:buClr>
              <a:buSzPts val="1400"/>
              <a:buChar char="●"/>
            </a:pPr>
            <a:r>
              <a:rPr lang="en-GB" sz="1400">
                <a:solidFill>
                  <a:schemeClr val="dk1"/>
                </a:solidFill>
              </a:rPr>
              <a:t>Infrequent itemsets, error doesn’t matter</a:t>
            </a:r>
            <a:endParaRPr sz="1400">
              <a:solidFill>
                <a:schemeClr val="dk1"/>
              </a:solidFill>
            </a:endParaRPr>
          </a:p>
          <a:p>
            <a:pPr indent="-317500" lvl="0" marL="809999" rtl="0" algn="l">
              <a:spcBef>
                <a:spcPts val="0"/>
              </a:spcBef>
              <a:spcAft>
                <a:spcPts val="0"/>
              </a:spcAft>
              <a:buClr>
                <a:schemeClr val="dk1"/>
              </a:buClr>
              <a:buSzPts val="1400"/>
              <a:buChar char="●"/>
            </a:pPr>
            <a:r>
              <a:rPr lang="en-GB" sz="1400">
                <a:solidFill>
                  <a:schemeClr val="dk1"/>
                </a:solidFill>
              </a:rPr>
              <a:t>Frequent itemsets</a:t>
            </a:r>
            <a:endParaRPr sz="1400">
              <a:solidFill>
                <a:schemeClr val="dk1"/>
              </a:solidFill>
            </a:endParaRPr>
          </a:p>
          <a:p>
            <a:pPr indent="-317500" lvl="0" marL="1170000" rtl="0" algn="l">
              <a:spcBef>
                <a:spcPts val="0"/>
              </a:spcBef>
              <a:spcAft>
                <a:spcPts val="0"/>
              </a:spcAft>
              <a:buClr>
                <a:schemeClr val="dk1"/>
              </a:buClr>
              <a:buSzPts val="1400"/>
              <a:buChar char="-"/>
            </a:pPr>
            <a:r>
              <a:rPr lang="en-GB" sz="1400">
                <a:solidFill>
                  <a:schemeClr val="dk1"/>
                </a:solidFill>
              </a:rPr>
              <a:t>Support Error:</a:t>
            </a:r>
            <a:endParaRPr sz="1400">
              <a:solidFill>
                <a:schemeClr val="dk1"/>
              </a:solidFill>
            </a:endParaRPr>
          </a:p>
          <a:p>
            <a:pPr indent="0" lvl="0" marL="0" rtl="0" algn="l">
              <a:spcBef>
                <a:spcPts val="1600"/>
              </a:spcBef>
              <a:spcAft>
                <a:spcPts val="0"/>
              </a:spcAft>
              <a:buNone/>
            </a:pPr>
            <a:r>
              <a:t/>
            </a:r>
            <a:endParaRPr b="1" sz="1900">
              <a:solidFill>
                <a:schemeClr val="dk1"/>
              </a:solidFill>
            </a:endParaRPr>
          </a:p>
          <a:p>
            <a:pPr indent="-349250" lvl="0" marL="457200" rtl="0" algn="l">
              <a:spcBef>
                <a:spcPts val="1600"/>
              </a:spcBef>
              <a:spcAft>
                <a:spcPts val="0"/>
              </a:spcAft>
              <a:buClr>
                <a:schemeClr val="dk1"/>
              </a:buClr>
              <a:buSzPts val="1900"/>
              <a:buChar char="-"/>
            </a:pPr>
            <a:r>
              <a:rPr b="1" lang="en-GB" sz="1900">
                <a:solidFill>
                  <a:schemeClr val="dk1"/>
                </a:solidFill>
              </a:rPr>
              <a:t>Wrong class</a:t>
            </a:r>
            <a:endParaRPr b="1" sz="1900">
              <a:solidFill>
                <a:schemeClr val="dk1"/>
              </a:solidFill>
            </a:endParaRPr>
          </a:p>
          <a:p>
            <a:pPr indent="-317500" lvl="0" marL="809999" rtl="0" algn="l">
              <a:lnSpc>
                <a:spcPct val="150000"/>
              </a:lnSpc>
              <a:spcBef>
                <a:spcPts val="0"/>
              </a:spcBef>
              <a:spcAft>
                <a:spcPts val="0"/>
              </a:spcAft>
              <a:buClr>
                <a:schemeClr val="dk1"/>
              </a:buClr>
              <a:buSzPts val="1400"/>
              <a:buChar char="●"/>
            </a:pPr>
            <a:r>
              <a:rPr lang="en-GB" sz="1400">
                <a:solidFill>
                  <a:schemeClr val="dk1"/>
                </a:solidFill>
              </a:rPr>
              <a:t>Identity Error:</a:t>
            </a:r>
            <a:endParaRPr sz="1400">
              <a:solidFill>
                <a:schemeClr val="dk1"/>
              </a:solidFill>
            </a:endParaRPr>
          </a:p>
          <a:p>
            <a:pPr indent="-317500" lvl="0" marL="1260000" rtl="0" algn="l">
              <a:lnSpc>
                <a:spcPct val="200000"/>
              </a:lnSpc>
              <a:spcBef>
                <a:spcPts val="0"/>
              </a:spcBef>
              <a:spcAft>
                <a:spcPts val="0"/>
              </a:spcAft>
              <a:buClr>
                <a:schemeClr val="dk1"/>
              </a:buClr>
              <a:buSzPts val="1400"/>
              <a:buChar char="-"/>
            </a:pPr>
            <a:r>
              <a:rPr lang="en-GB" sz="1400">
                <a:solidFill>
                  <a:schemeClr val="dk1"/>
                </a:solidFill>
              </a:rPr>
              <a:t>false positives:</a:t>
            </a:r>
            <a:endParaRPr sz="1400">
              <a:solidFill>
                <a:schemeClr val="dk1"/>
              </a:solidFill>
            </a:endParaRPr>
          </a:p>
          <a:p>
            <a:pPr indent="-317500" lvl="0" marL="1260000" rtl="0" algn="l">
              <a:lnSpc>
                <a:spcPct val="200000"/>
              </a:lnSpc>
              <a:spcBef>
                <a:spcPts val="0"/>
              </a:spcBef>
              <a:spcAft>
                <a:spcPts val="0"/>
              </a:spcAft>
              <a:buClr>
                <a:schemeClr val="dk1"/>
              </a:buClr>
              <a:buSzPts val="1400"/>
              <a:buChar char="-"/>
            </a:pPr>
            <a:r>
              <a:rPr lang="en-GB" sz="1400">
                <a:solidFill>
                  <a:schemeClr val="dk1"/>
                </a:solidFill>
              </a:rPr>
              <a:t>false negatives:</a:t>
            </a:r>
            <a:endParaRPr sz="1400">
              <a:solidFill>
                <a:schemeClr val="dk1"/>
              </a:solidFill>
            </a:endParaRPr>
          </a:p>
        </p:txBody>
      </p:sp>
      <p:pic>
        <p:nvPicPr>
          <p:cNvPr id="411" name="Google Shape;411;p42"/>
          <p:cNvPicPr preferRelativeResize="0"/>
          <p:nvPr/>
        </p:nvPicPr>
        <p:blipFill>
          <a:blip r:embed="rId3">
            <a:alphaModFix/>
          </a:blip>
          <a:stretch>
            <a:fillRect/>
          </a:stretch>
        </p:blipFill>
        <p:spPr>
          <a:xfrm>
            <a:off x="3686725" y="2098300"/>
            <a:ext cx="4607476" cy="946900"/>
          </a:xfrm>
          <a:prstGeom prst="rect">
            <a:avLst/>
          </a:prstGeom>
          <a:noFill/>
          <a:ln>
            <a:noFill/>
          </a:ln>
        </p:spPr>
      </p:pic>
      <p:pic>
        <p:nvPicPr>
          <p:cNvPr id="412" name="Google Shape;412;p42"/>
          <p:cNvPicPr preferRelativeResize="0"/>
          <p:nvPr/>
        </p:nvPicPr>
        <p:blipFill>
          <a:blip r:embed="rId4">
            <a:alphaModFix/>
          </a:blip>
          <a:stretch>
            <a:fillRect/>
          </a:stretch>
        </p:blipFill>
        <p:spPr>
          <a:xfrm>
            <a:off x="4725975" y="3423850"/>
            <a:ext cx="2480750" cy="701625"/>
          </a:xfrm>
          <a:prstGeom prst="rect">
            <a:avLst/>
          </a:prstGeom>
          <a:noFill/>
          <a:ln>
            <a:noFill/>
          </a:ln>
        </p:spPr>
      </p:pic>
      <p:pic>
        <p:nvPicPr>
          <p:cNvPr id="413" name="Google Shape;413;p42"/>
          <p:cNvPicPr preferRelativeResize="0"/>
          <p:nvPr/>
        </p:nvPicPr>
        <p:blipFill>
          <a:blip r:embed="rId5">
            <a:alphaModFix/>
          </a:blip>
          <a:stretch>
            <a:fillRect/>
          </a:stretch>
        </p:blipFill>
        <p:spPr>
          <a:xfrm>
            <a:off x="4623625" y="4264574"/>
            <a:ext cx="2622000" cy="5893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7" name="Shape 417"/>
        <p:cNvGrpSpPr/>
        <p:nvPr/>
      </p:nvGrpSpPr>
      <p:grpSpPr>
        <a:xfrm>
          <a:off x="0" y="0"/>
          <a:ext cx="0" cy="0"/>
          <a:chOff x="0" y="0"/>
          <a:chExt cx="0" cy="0"/>
        </a:xfrm>
      </p:grpSpPr>
      <p:sp>
        <p:nvSpPr>
          <p:cNvPr id="418" name="Google Shape;418;p43"/>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Performance</a:t>
            </a:r>
            <a:endParaRPr>
              <a:solidFill>
                <a:schemeClr val="dk1"/>
              </a:solidFill>
            </a:endParaRPr>
          </a:p>
        </p:txBody>
      </p:sp>
      <p:sp>
        <p:nvSpPr>
          <p:cNvPr id="419" name="Google Shape;419;p43"/>
          <p:cNvSpPr txBox="1"/>
          <p:nvPr>
            <p:ph idx="1" type="body"/>
          </p:nvPr>
        </p:nvSpPr>
        <p:spPr>
          <a:xfrm>
            <a:off x="956700" y="674775"/>
            <a:ext cx="7688100" cy="4404600"/>
          </a:xfrm>
          <a:prstGeom prst="rect">
            <a:avLst/>
          </a:prstGeom>
        </p:spPr>
        <p:txBody>
          <a:bodyPr anchorCtr="0" anchor="t" bIns="91425" lIns="91425" spcFirstLastPara="1" rIns="91425" wrap="square" tIns="91425">
            <a:noAutofit/>
          </a:bodyPr>
          <a:lstStyle/>
          <a:p>
            <a:pPr indent="-387350" lvl="0" marL="457200" rtl="0" algn="l">
              <a:spcBef>
                <a:spcPts val="1000"/>
              </a:spcBef>
              <a:spcAft>
                <a:spcPts val="0"/>
              </a:spcAft>
              <a:buClr>
                <a:schemeClr val="dk1"/>
              </a:buClr>
              <a:buSzPts val="2500"/>
              <a:buChar char="●"/>
            </a:pPr>
            <a:r>
              <a:rPr b="1" lang="en-GB" sz="2500">
                <a:solidFill>
                  <a:schemeClr val="dk1"/>
                </a:solidFill>
              </a:rPr>
              <a:t>Error Metrics</a:t>
            </a:r>
            <a:endParaRPr b="1" sz="2500">
              <a:solidFill>
                <a:schemeClr val="dk1"/>
              </a:solidFill>
            </a:endParaRPr>
          </a:p>
          <a:p>
            <a:pPr indent="-355600" lvl="0" marL="457200" rtl="0" algn="l">
              <a:spcBef>
                <a:spcPts val="0"/>
              </a:spcBef>
              <a:spcAft>
                <a:spcPts val="0"/>
              </a:spcAft>
              <a:buClr>
                <a:schemeClr val="dk1"/>
              </a:buClr>
              <a:buSzPts val="2000"/>
              <a:buChar char="-"/>
            </a:pPr>
            <a:r>
              <a:rPr b="1" lang="en-GB" sz="2000">
                <a:solidFill>
                  <a:schemeClr val="dk1"/>
                </a:solidFill>
              </a:rPr>
              <a:t>Support Error </a:t>
            </a:r>
            <a:r>
              <a:rPr lang="en-GB" sz="1200">
                <a:solidFill>
                  <a:srgbClr val="212121"/>
                </a:solidFill>
                <a:latin typeface="Arial"/>
                <a:ea typeface="Arial"/>
                <a:cs typeface="Arial"/>
                <a:sym typeface="Arial"/>
              </a:rPr>
              <a:t>calculate_support_error() method</a:t>
            </a:r>
            <a:endParaRPr b="1" sz="2200">
              <a:solidFill>
                <a:schemeClr val="dk1"/>
              </a:solidFill>
            </a:endParaRPr>
          </a:p>
          <a:p>
            <a:pPr indent="-298450" lvl="1" marL="914400" rtl="0" algn="l">
              <a:spcBef>
                <a:spcPts val="0"/>
              </a:spcBef>
              <a:spcAft>
                <a:spcPts val="0"/>
              </a:spcAft>
              <a:buClr>
                <a:schemeClr val="dk1"/>
              </a:buClr>
              <a:buSzPts val="1100"/>
              <a:buChar char="-"/>
            </a:pPr>
            <a:r>
              <a:rPr lang="en-GB">
                <a:solidFill>
                  <a:schemeClr val="dk1"/>
                </a:solidFill>
              </a:rPr>
              <a:t>In this equation, N represents the total number of frequent itemsets. </a:t>
            </a:r>
            <a:endParaRPr>
              <a:solidFill>
                <a:schemeClr val="dk1"/>
              </a:solidFill>
            </a:endParaRPr>
          </a:p>
          <a:p>
            <a:pPr indent="-298450" lvl="1" marL="914400" rtl="0" algn="l">
              <a:spcBef>
                <a:spcPts val="0"/>
              </a:spcBef>
              <a:spcAft>
                <a:spcPts val="0"/>
              </a:spcAft>
              <a:buClr>
                <a:schemeClr val="dk1"/>
              </a:buClr>
              <a:buSzPts val="1100"/>
              <a:buChar char="-"/>
            </a:pPr>
            <a:r>
              <a:rPr lang="en-GB">
                <a:solidFill>
                  <a:schemeClr val="dk1"/>
                </a:solidFill>
              </a:rPr>
              <a:t>mask_f_support of i refers to the estimated support of the i-th frequent itemset obtained from MASK, and </a:t>
            </a:r>
            <a:endParaRPr>
              <a:solidFill>
                <a:schemeClr val="dk1"/>
              </a:solidFill>
            </a:endParaRPr>
          </a:p>
          <a:p>
            <a:pPr indent="-298450" lvl="1" marL="914400" rtl="0" algn="l">
              <a:spcBef>
                <a:spcPts val="0"/>
              </a:spcBef>
              <a:spcAft>
                <a:spcPts val="0"/>
              </a:spcAft>
              <a:buClr>
                <a:schemeClr val="dk1"/>
              </a:buClr>
              <a:buSzPts val="1100"/>
              <a:buChar char="-"/>
            </a:pPr>
            <a:r>
              <a:rPr lang="en-GB">
                <a:solidFill>
                  <a:schemeClr val="dk1"/>
                </a:solidFill>
              </a:rPr>
              <a:t>apriori_f_support of i represents the actual support of the i-th frequent itemset from Apriori. </a:t>
            </a:r>
            <a:endParaRPr>
              <a:solidFill>
                <a:schemeClr val="dk1"/>
              </a:solidFill>
            </a:endParaRPr>
          </a:p>
          <a:p>
            <a:pPr indent="-298450" lvl="1" marL="914400" rtl="0" algn="l">
              <a:spcBef>
                <a:spcPts val="0"/>
              </a:spcBef>
              <a:spcAft>
                <a:spcPts val="0"/>
              </a:spcAft>
              <a:buClr>
                <a:schemeClr val="dk1"/>
              </a:buClr>
              <a:buSzPts val="1100"/>
              <a:buChar char="-"/>
            </a:pPr>
            <a:r>
              <a:rPr lang="en-GB">
                <a:solidFill>
                  <a:schemeClr val="dk1"/>
                </a:solidFill>
              </a:rPr>
              <a:t>The equation calculates the absolute difference between the estimated support and actual support of each frequent itemset, divides it by the actual support.</a:t>
            </a:r>
            <a:endParaRPr>
              <a:solidFill>
                <a:schemeClr val="dk1"/>
              </a:solidFill>
            </a:endParaRPr>
          </a:p>
          <a:p>
            <a:pPr indent="-298450" lvl="1" marL="914400" rtl="0" algn="l">
              <a:spcBef>
                <a:spcPts val="0"/>
              </a:spcBef>
              <a:spcAft>
                <a:spcPts val="0"/>
              </a:spcAft>
              <a:buClr>
                <a:schemeClr val="dk1"/>
              </a:buClr>
              <a:buSzPts val="1100"/>
              <a:buChar char="-"/>
            </a:pPr>
            <a:r>
              <a:rPr lang="en-GB">
                <a:solidFill>
                  <a:schemeClr val="dk1"/>
                </a:solidFill>
              </a:rPr>
              <a:t>takes the average of these relative errors over all itemsets to compute the support error metric.</a:t>
            </a:r>
            <a:endParaRPr>
              <a:solidFill>
                <a:schemeClr val="dk1"/>
              </a:solidFill>
            </a:endParaRPr>
          </a:p>
          <a:p>
            <a:pPr indent="0" lvl="0" marL="0" rtl="0" algn="l">
              <a:lnSpc>
                <a:spcPct val="200000"/>
              </a:lnSpc>
              <a:spcBef>
                <a:spcPts val="1600"/>
              </a:spcBef>
              <a:spcAft>
                <a:spcPts val="1600"/>
              </a:spcAft>
              <a:buNone/>
            </a:pPr>
            <a:r>
              <a:t/>
            </a:r>
            <a:endParaRPr sz="1400">
              <a:solidFill>
                <a:schemeClr val="dk1"/>
              </a:solidFill>
            </a:endParaRPr>
          </a:p>
        </p:txBody>
      </p:sp>
      <p:pic>
        <p:nvPicPr>
          <p:cNvPr id="420" name="Google Shape;420;p43"/>
          <p:cNvPicPr preferRelativeResize="0"/>
          <p:nvPr/>
        </p:nvPicPr>
        <p:blipFill>
          <a:blip r:embed="rId3">
            <a:alphaModFix/>
          </a:blip>
          <a:stretch>
            <a:fillRect/>
          </a:stretch>
        </p:blipFill>
        <p:spPr>
          <a:xfrm>
            <a:off x="1091213" y="3339050"/>
            <a:ext cx="7324725" cy="11620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4" name="Shape 424"/>
        <p:cNvGrpSpPr/>
        <p:nvPr/>
      </p:nvGrpSpPr>
      <p:grpSpPr>
        <a:xfrm>
          <a:off x="0" y="0"/>
          <a:ext cx="0" cy="0"/>
          <a:chOff x="0" y="0"/>
          <a:chExt cx="0" cy="0"/>
        </a:xfrm>
      </p:grpSpPr>
      <p:sp>
        <p:nvSpPr>
          <p:cNvPr id="425" name="Google Shape;425;p44"/>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Performance</a:t>
            </a:r>
            <a:endParaRPr>
              <a:solidFill>
                <a:schemeClr val="dk1"/>
              </a:solidFill>
            </a:endParaRPr>
          </a:p>
        </p:txBody>
      </p:sp>
      <p:sp>
        <p:nvSpPr>
          <p:cNvPr id="426" name="Google Shape;426;p44"/>
          <p:cNvSpPr txBox="1"/>
          <p:nvPr>
            <p:ph idx="1" type="body"/>
          </p:nvPr>
        </p:nvSpPr>
        <p:spPr>
          <a:xfrm>
            <a:off x="956700" y="674775"/>
            <a:ext cx="7688100" cy="4404600"/>
          </a:xfrm>
          <a:prstGeom prst="rect">
            <a:avLst/>
          </a:prstGeom>
        </p:spPr>
        <p:txBody>
          <a:bodyPr anchorCtr="0" anchor="t" bIns="91425" lIns="91425" spcFirstLastPara="1" rIns="91425" wrap="square" tIns="91425">
            <a:noAutofit/>
          </a:bodyPr>
          <a:lstStyle/>
          <a:p>
            <a:pPr indent="-387350" lvl="0" marL="457200" rtl="0" algn="l">
              <a:spcBef>
                <a:spcPts val="1000"/>
              </a:spcBef>
              <a:spcAft>
                <a:spcPts val="0"/>
              </a:spcAft>
              <a:buClr>
                <a:schemeClr val="dk1"/>
              </a:buClr>
              <a:buSzPts val="2500"/>
              <a:buChar char="●"/>
            </a:pPr>
            <a:r>
              <a:rPr b="1" lang="en-GB" sz="2500">
                <a:solidFill>
                  <a:schemeClr val="dk1"/>
                </a:solidFill>
              </a:rPr>
              <a:t>Error Metrics</a:t>
            </a:r>
            <a:endParaRPr b="1" sz="2500">
              <a:solidFill>
                <a:schemeClr val="dk1"/>
              </a:solidFill>
            </a:endParaRPr>
          </a:p>
          <a:p>
            <a:pPr indent="-355600" lvl="0" marL="457200" rtl="0" algn="l">
              <a:spcBef>
                <a:spcPts val="0"/>
              </a:spcBef>
              <a:spcAft>
                <a:spcPts val="0"/>
              </a:spcAft>
              <a:buClr>
                <a:schemeClr val="dk1"/>
              </a:buClr>
              <a:buSzPts val="2000"/>
              <a:buChar char="-"/>
            </a:pPr>
            <a:r>
              <a:rPr b="1" lang="en-GB" sz="2000">
                <a:solidFill>
                  <a:schemeClr val="dk1"/>
                </a:solidFill>
              </a:rPr>
              <a:t>Identity</a:t>
            </a:r>
            <a:r>
              <a:rPr b="1" lang="en-GB" sz="2000">
                <a:solidFill>
                  <a:schemeClr val="dk1"/>
                </a:solidFill>
              </a:rPr>
              <a:t> Error </a:t>
            </a:r>
            <a:r>
              <a:rPr lang="en-GB" sz="1200">
                <a:solidFill>
                  <a:srgbClr val="212121"/>
                </a:solidFill>
                <a:latin typeface="Arial"/>
                <a:ea typeface="Arial"/>
                <a:cs typeface="Arial"/>
                <a:sym typeface="Arial"/>
              </a:rPr>
              <a:t>calculate_identity_error</a:t>
            </a:r>
            <a:r>
              <a:rPr lang="en-GB" sz="1200">
                <a:solidFill>
                  <a:srgbClr val="212121"/>
                </a:solidFill>
                <a:latin typeface="Arial"/>
                <a:ea typeface="Arial"/>
                <a:cs typeface="Arial"/>
                <a:sym typeface="Arial"/>
              </a:rPr>
              <a:t>() method</a:t>
            </a:r>
            <a:endParaRPr b="1" sz="1200">
              <a:solidFill>
                <a:schemeClr val="dk1"/>
              </a:solidFill>
            </a:endParaRPr>
          </a:p>
          <a:p>
            <a:pPr indent="-298450" lvl="1" marL="914400" rtl="0" algn="l">
              <a:spcBef>
                <a:spcPts val="0"/>
              </a:spcBef>
              <a:spcAft>
                <a:spcPts val="0"/>
              </a:spcAft>
              <a:buClr>
                <a:schemeClr val="dk1"/>
              </a:buClr>
              <a:buSzPts val="1100"/>
              <a:buChar char="-"/>
            </a:pPr>
            <a:r>
              <a:rPr lang="en-GB">
                <a:solidFill>
                  <a:schemeClr val="dk1"/>
                </a:solidFill>
              </a:rPr>
              <a:t>In these equations, abs () denotes the cardinality (number of elements) of a set.</a:t>
            </a:r>
            <a:endParaRPr>
              <a:solidFill>
                <a:schemeClr val="dk1"/>
              </a:solidFill>
            </a:endParaRPr>
          </a:p>
          <a:p>
            <a:pPr indent="-298450" lvl="1" marL="914400" rtl="0" algn="l">
              <a:spcBef>
                <a:spcPts val="0"/>
              </a:spcBef>
              <a:spcAft>
                <a:spcPts val="0"/>
              </a:spcAft>
              <a:buClr>
                <a:schemeClr val="dk1"/>
              </a:buClr>
              <a:buSzPts val="1100"/>
              <a:buChar char="-"/>
            </a:pPr>
            <a:r>
              <a:rPr lang="en-GB">
                <a:solidFill>
                  <a:schemeClr val="dk1"/>
                </a:solidFill>
              </a:rPr>
              <a:t>The numerator represents the set difference between the reconstructed itemsets and the actual itemsets, </a:t>
            </a:r>
            <a:endParaRPr>
              <a:solidFill>
                <a:schemeClr val="dk1"/>
              </a:solidFill>
            </a:endParaRPr>
          </a:p>
          <a:p>
            <a:pPr indent="-298450" lvl="1" marL="914400" rtl="0" algn="l">
              <a:spcBef>
                <a:spcPts val="0"/>
              </a:spcBef>
              <a:spcAft>
                <a:spcPts val="0"/>
              </a:spcAft>
              <a:buClr>
                <a:schemeClr val="dk1"/>
              </a:buClr>
              <a:buSzPts val="1100"/>
              <a:buChar char="-"/>
            </a:pPr>
            <a:r>
              <a:rPr lang="en-GB">
                <a:solidFill>
                  <a:schemeClr val="dk1"/>
                </a:solidFill>
              </a:rPr>
              <a:t>The denominator represents the cardinality of the actual itemsets.</a:t>
            </a:r>
            <a:endParaRPr>
              <a:solidFill>
                <a:schemeClr val="dk1"/>
              </a:solidFill>
            </a:endParaRPr>
          </a:p>
          <a:p>
            <a:pPr indent="-298450" lvl="1" marL="914400" rtl="0" algn="l">
              <a:spcBef>
                <a:spcPts val="0"/>
              </a:spcBef>
              <a:spcAft>
                <a:spcPts val="0"/>
              </a:spcAft>
              <a:buClr>
                <a:schemeClr val="dk1"/>
              </a:buClr>
              <a:buSzPts val="1100"/>
              <a:buChar char="-"/>
            </a:pPr>
            <a:r>
              <a:rPr lang="en-GB">
                <a:solidFill>
                  <a:schemeClr val="dk1"/>
                </a:solidFill>
              </a:rPr>
              <a:t> The division is performed to normalize the errors and express them as proportions.</a:t>
            </a:r>
            <a:endParaRPr>
              <a:solidFill>
                <a:schemeClr val="dk1"/>
              </a:solidFill>
            </a:endParaRPr>
          </a:p>
          <a:p>
            <a:pPr indent="0" lvl="0" marL="0" rtl="0" algn="l">
              <a:lnSpc>
                <a:spcPct val="200000"/>
              </a:lnSpc>
              <a:spcBef>
                <a:spcPts val="1600"/>
              </a:spcBef>
              <a:spcAft>
                <a:spcPts val="1600"/>
              </a:spcAft>
              <a:buNone/>
            </a:pPr>
            <a:r>
              <a:t/>
            </a:r>
            <a:endParaRPr sz="1400">
              <a:solidFill>
                <a:schemeClr val="dk1"/>
              </a:solidFill>
            </a:endParaRPr>
          </a:p>
        </p:txBody>
      </p:sp>
      <p:pic>
        <p:nvPicPr>
          <p:cNvPr id="427" name="Google Shape;427;p44"/>
          <p:cNvPicPr preferRelativeResize="0"/>
          <p:nvPr/>
        </p:nvPicPr>
        <p:blipFill>
          <a:blip r:embed="rId3">
            <a:alphaModFix/>
          </a:blip>
          <a:stretch>
            <a:fillRect/>
          </a:stretch>
        </p:blipFill>
        <p:spPr>
          <a:xfrm>
            <a:off x="1560025" y="2485725"/>
            <a:ext cx="6599575" cy="24380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1" name="Shape 431"/>
        <p:cNvGrpSpPr/>
        <p:nvPr/>
      </p:nvGrpSpPr>
      <p:grpSpPr>
        <a:xfrm>
          <a:off x="0" y="0"/>
          <a:ext cx="0" cy="0"/>
          <a:chOff x="0" y="0"/>
          <a:chExt cx="0" cy="0"/>
        </a:xfrm>
      </p:grpSpPr>
      <p:sp>
        <p:nvSpPr>
          <p:cNvPr id="432" name="Google Shape;432;p45"/>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Performance</a:t>
            </a:r>
            <a:endParaRPr>
              <a:solidFill>
                <a:schemeClr val="dk1"/>
              </a:solidFill>
            </a:endParaRPr>
          </a:p>
        </p:txBody>
      </p:sp>
      <p:sp>
        <p:nvSpPr>
          <p:cNvPr id="433" name="Google Shape;433;p45"/>
          <p:cNvSpPr txBox="1"/>
          <p:nvPr>
            <p:ph idx="1" type="body"/>
          </p:nvPr>
        </p:nvSpPr>
        <p:spPr>
          <a:xfrm>
            <a:off x="101075" y="1335925"/>
            <a:ext cx="7688100" cy="4404600"/>
          </a:xfrm>
          <a:prstGeom prst="rect">
            <a:avLst/>
          </a:prstGeom>
        </p:spPr>
        <p:txBody>
          <a:bodyPr anchorCtr="0" anchor="t" bIns="91425" lIns="91425" spcFirstLastPara="1" rIns="91425" wrap="square" tIns="91425">
            <a:noAutofit/>
          </a:bodyPr>
          <a:lstStyle/>
          <a:p>
            <a:pPr indent="-387350" lvl="0" marL="457200" rtl="0" algn="l">
              <a:spcBef>
                <a:spcPts val="1000"/>
              </a:spcBef>
              <a:spcAft>
                <a:spcPts val="0"/>
              </a:spcAft>
              <a:buClr>
                <a:schemeClr val="dk1"/>
              </a:buClr>
              <a:buSzPts val="2500"/>
              <a:buChar char="●"/>
            </a:pPr>
            <a:r>
              <a:rPr b="1" lang="en-GB" sz="2500">
                <a:solidFill>
                  <a:schemeClr val="dk1"/>
                </a:solidFill>
              </a:rPr>
              <a:t>Different levels</a:t>
            </a:r>
            <a:endParaRPr b="1" sz="2500">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We calculates the support error and identity error metrics for different levels of itemsets obtained from the MASK algorithm compared to the Apriori algorithm.</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By Breaks down the calculation of support error and identity error metrics into levels based on the length of itemsets.</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Then calculates these metrics for each level separately, storing the results in lists for further analysis or visualization.</a:t>
            </a:r>
            <a:endParaRPr>
              <a:solidFill>
                <a:schemeClr val="dk1"/>
              </a:solidFill>
            </a:endParaRPr>
          </a:p>
          <a:p>
            <a:pPr indent="-342900" lvl="0" marL="457200" rtl="0" algn="l">
              <a:spcBef>
                <a:spcPts val="0"/>
              </a:spcBef>
              <a:spcAft>
                <a:spcPts val="0"/>
              </a:spcAft>
              <a:buClr>
                <a:schemeClr val="dk1"/>
              </a:buClr>
              <a:buSzPts val="1800"/>
              <a:buChar char="-"/>
            </a:pPr>
            <a:r>
              <a:rPr lang="en-GB">
                <a:solidFill>
                  <a:schemeClr val="dk1"/>
                </a:solidFill>
              </a:rPr>
              <a:t>Apriori returns different data structure from ours so we made utility method to convert the shape of the output to me identical to be able to compare.</a:t>
            </a:r>
            <a:endParaRPr sz="14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1" name="Shape 241"/>
        <p:cNvGrpSpPr/>
        <p:nvPr/>
      </p:nvGrpSpPr>
      <p:grpSpPr>
        <a:xfrm>
          <a:off x="0" y="0"/>
          <a:ext cx="0" cy="0"/>
          <a:chOff x="0" y="0"/>
          <a:chExt cx="0" cy="0"/>
        </a:xfrm>
      </p:grpSpPr>
      <p:sp>
        <p:nvSpPr>
          <p:cNvPr id="242" name="Google Shape;242;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Introduction </a:t>
            </a:r>
            <a:endParaRPr>
              <a:solidFill>
                <a:schemeClr val="dk1"/>
              </a:solidFill>
            </a:endParaRPr>
          </a:p>
        </p:txBody>
      </p:sp>
      <p:sp>
        <p:nvSpPr>
          <p:cNvPr id="243" name="Google Shape;243;p19"/>
          <p:cNvSpPr txBox="1"/>
          <p:nvPr>
            <p:ph idx="1" type="body"/>
          </p:nvPr>
        </p:nvSpPr>
        <p:spPr>
          <a:xfrm>
            <a:off x="919300" y="1123325"/>
            <a:ext cx="7726200" cy="347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chemeClr val="dk1"/>
                </a:solidFill>
              </a:rPr>
              <a:t>In data mining, the </a:t>
            </a:r>
            <a:r>
              <a:rPr b="1" lang="en-GB" sz="1400">
                <a:solidFill>
                  <a:schemeClr val="dk1"/>
                </a:solidFill>
              </a:rPr>
              <a:t>accuracy </a:t>
            </a:r>
            <a:r>
              <a:rPr lang="en-GB" sz="1400">
                <a:solidFill>
                  <a:schemeClr val="dk1"/>
                </a:solidFill>
              </a:rPr>
              <a:t>of the input data is very important for obtaining valuable mining results. However, in real life, there are many reasons which lead to </a:t>
            </a:r>
            <a:r>
              <a:rPr b="1" lang="en-GB" sz="1400">
                <a:solidFill>
                  <a:schemeClr val="dk1"/>
                </a:solidFill>
              </a:rPr>
              <a:t>inaccurate data</a:t>
            </a:r>
            <a:r>
              <a:rPr lang="en-GB" sz="1400">
                <a:solidFill>
                  <a:schemeClr val="dk1"/>
                </a:solidFill>
              </a:rPr>
              <a:t>. </a:t>
            </a:r>
            <a:endParaRPr sz="1400">
              <a:solidFill>
                <a:schemeClr val="dk1"/>
              </a:solidFill>
            </a:endParaRPr>
          </a:p>
          <a:p>
            <a:pPr indent="0" lvl="0" marL="0" rtl="0" algn="l">
              <a:spcBef>
                <a:spcPts val="1600"/>
              </a:spcBef>
              <a:spcAft>
                <a:spcPts val="0"/>
              </a:spcAft>
              <a:buNone/>
            </a:pPr>
            <a:r>
              <a:rPr lang="en-GB" sz="1400">
                <a:solidFill>
                  <a:schemeClr val="dk1"/>
                </a:solidFill>
              </a:rPr>
              <a:t>One example is that, the users deliberately provide </a:t>
            </a:r>
            <a:r>
              <a:rPr b="1" lang="en-GB" sz="1400">
                <a:solidFill>
                  <a:schemeClr val="dk1"/>
                </a:solidFill>
              </a:rPr>
              <a:t>wrong information </a:t>
            </a:r>
            <a:r>
              <a:rPr lang="en-GB" sz="1400">
                <a:solidFill>
                  <a:schemeClr val="dk1"/>
                </a:solidFill>
              </a:rPr>
              <a:t>to protect their </a:t>
            </a:r>
            <a:r>
              <a:rPr b="1" lang="en-GB" sz="1400">
                <a:solidFill>
                  <a:schemeClr val="dk1"/>
                </a:solidFill>
              </a:rPr>
              <a:t>privacy</a:t>
            </a:r>
            <a:r>
              <a:rPr lang="en-GB" sz="1400">
                <a:solidFill>
                  <a:schemeClr val="dk1"/>
                </a:solidFill>
              </a:rPr>
              <a:t>. age, income, illness, etc. </a:t>
            </a:r>
            <a:endParaRPr sz="1400">
              <a:solidFill>
                <a:schemeClr val="dk1"/>
              </a:solidFill>
            </a:endParaRPr>
          </a:p>
          <a:p>
            <a:pPr indent="0" lvl="0" marL="0" rtl="0" algn="l">
              <a:spcBef>
                <a:spcPts val="1600"/>
              </a:spcBef>
              <a:spcAft>
                <a:spcPts val="0"/>
              </a:spcAft>
              <a:buNone/>
            </a:pPr>
            <a:r>
              <a:rPr b="1" lang="en-GB" sz="1400">
                <a:solidFill>
                  <a:schemeClr val="dk1"/>
                </a:solidFill>
              </a:rPr>
              <a:t>Problem</a:t>
            </a:r>
            <a:r>
              <a:rPr lang="en-GB" sz="1400">
                <a:solidFill>
                  <a:schemeClr val="dk1"/>
                </a:solidFill>
              </a:rPr>
              <a:t>: how to </a:t>
            </a:r>
            <a:r>
              <a:rPr b="1" lang="en-GB" sz="1400">
                <a:solidFill>
                  <a:schemeClr val="dk1"/>
                </a:solidFill>
              </a:rPr>
              <a:t>protect user privacy</a:t>
            </a:r>
            <a:r>
              <a:rPr lang="en-GB" sz="1400">
                <a:solidFill>
                  <a:schemeClr val="dk1"/>
                </a:solidFill>
              </a:rPr>
              <a:t> while getting accurate mining results at the same time?</a:t>
            </a:r>
            <a:endParaRPr sz="1400">
              <a:solidFill>
                <a:schemeClr val="dk1"/>
              </a:solidFill>
            </a:endParaRPr>
          </a:p>
          <a:p>
            <a:pPr indent="-317500" lvl="0" marL="457200" rtl="0" algn="l">
              <a:lnSpc>
                <a:spcPct val="150000"/>
              </a:lnSpc>
              <a:spcBef>
                <a:spcPts val="1600"/>
              </a:spcBef>
              <a:spcAft>
                <a:spcPts val="0"/>
              </a:spcAft>
              <a:buClr>
                <a:schemeClr val="dk1"/>
              </a:buClr>
              <a:buSzPts val="1400"/>
              <a:buChar char="●"/>
            </a:pPr>
            <a:r>
              <a:rPr lang="en-GB" sz="1400">
                <a:solidFill>
                  <a:schemeClr val="dk1"/>
                </a:solidFill>
              </a:rPr>
              <a:t>Privacy and accuracy are contradictory in nature. </a:t>
            </a:r>
            <a:endParaRPr sz="1400">
              <a:solidFill>
                <a:schemeClr val="dk1"/>
              </a:solidFill>
            </a:endParaRPr>
          </a:p>
          <a:p>
            <a:pPr indent="-317500" lvl="0" marL="457200" rtl="0" algn="l">
              <a:lnSpc>
                <a:spcPct val="150000"/>
              </a:lnSpc>
              <a:spcBef>
                <a:spcPts val="0"/>
              </a:spcBef>
              <a:spcAft>
                <a:spcPts val="0"/>
              </a:spcAft>
              <a:buClr>
                <a:schemeClr val="dk1"/>
              </a:buClr>
              <a:buSzPts val="1400"/>
              <a:buChar char="●"/>
            </a:pPr>
            <a:r>
              <a:rPr lang="en-GB" sz="1400">
                <a:solidFill>
                  <a:schemeClr val="dk1"/>
                </a:solidFill>
              </a:rPr>
              <a:t>A compromise way is more feasible. satisfactory (not 100%) privacy and satisfactory (not 100%) accuracy.</a:t>
            </a:r>
            <a:endParaRPr sz="1400">
              <a:solidFill>
                <a:schemeClr val="dk1"/>
              </a:solidFill>
            </a:endParaRPr>
          </a:p>
          <a:p>
            <a:pPr indent="-317500" lvl="0" marL="457200" rtl="0" algn="l">
              <a:lnSpc>
                <a:spcPct val="150000"/>
              </a:lnSpc>
              <a:spcBef>
                <a:spcPts val="0"/>
              </a:spcBef>
              <a:spcAft>
                <a:spcPts val="0"/>
              </a:spcAft>
              <a:buClr>
                <a:schemeClr val="dk1"/>
              </a:buClr>
              <a:buSzPts val="1400"/>
              <a:buChar char="●"/>
            </a:pPr>
            <a:r>
              <a:rPr lang="en-GB" sz="1400">
                <a:solidFill>
                  <a:schemeClr val="dk1"/>
                </a:solidFill>
              </a:rPr>
              <a:t> This paper studied this problem in the context of mining association rules.</a:t>
            </a:r>
            <a:endParaRPr sz="140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7" name="Shape 437"/>
        <p:cNvGrpSpPr/>
        <p:nvPr/>
      </p:nvGrpSpPr>
      <p:grpSpPr>
        <a:xfrm>
          <a:off x="0" y="0"/>
          <a:ext cx="0" cy="0"/>
          <a:chOff x="0" y="0"/>
          <a:chExt cx="0" cy="0"/>
        </a:xfrm>
      </p:grpSpPr>
      <p:sp>
        <p:nvSpPr>
          <p:cNvPr id="438" name="Google Shape;438;p46"/>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Experimental results</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439" name="Google Shape;439;p46"/>
          <p:cNvSpPr txBox="1"/>
          <p:nvPr>
            <p:ph idx="1" type="body"/>
          </p:nvPr>
        </p:nvSpPr>
        <p:spPr>
          <a:xfrm>
            <a:off x="956700" y="905250"/>
            <a:ext cx="7688100" cy="3909300"/>
          </a:xfrm>
          <a:prstGeom prst="rect">
            <a:avLst/>
          </a:prstGeom>
        </p:spPr>
        <p:txBody>
          <a:bodyPr anchorCtr="0" anchor="t" bIns="91425" lIns="91425" spcFirstLastPara="1" rIns="91425" wrap="square" tIns="91425">
            <a:noAutofit/>
          </a:bodyPr>
          <a:lstStyle/>
          <a:p>
            <a:pPr indent="-387350" lvl="0" marL="457200" rtl="0" algn="l">
              <a:spcBef>
                <a:spcPts val="1000"/>
              </a:spcBef>
              <a:spcAft>
                <a:spcPts val="0"/>
              </a:spcAft>
              <a:buClr>
                <a:schemeClr val="dk1"/>
              </a:buClr>
              <a:buSzPts val="2500"/>
              <a:buChar char="●"/>
            </a:pPr>
            <a:r>
              <a:rPr b="1" lang="en-GB" sz="2500">
                <a:solidFill>
                  <a:schemeClr val="dk1"/>
                </a:solidFill>
              </a:rPr>
              <a:t>Data sets</a:t>
            </a:r>
            <a:endParaRPr b="1" sz="2500">
              <a:solidFill>
                <a:schemeClr val="dk1"/>
              </a:solidFill>
            </a:endParaRPr>
          </a:p>
          <a:p>
            <a:pPr indent="-355600" lvl="0" marL="457200" rtl="0" algn="l">
              <a:spcBef>
                <a:spcPts val="0"/>
              </a:spcBef>
              <a:spcAft>
                <a:spcPts val="0"/>
              </a:spcAft>
              <a:buClr>
                <a:schemeClr val="dk1"/>
              </a:buClr>
              <a:buSzPts val="2000"/>
              <a:buChar char="-"/>
            </a:pPr>
            <a:r>
              <a:rPr b="1" lang="en-GB" sz="2000">
                <a:solidFill>
                  <a:schemeClr val="dk1"/>
                </a:solidFill>
              </a:rPr>
              <a:t>Synthetic database</a:t>
            </a:r>
            <a:endParaRPr b="1" sz="2000">
              <a:solidFill>
                <a:schemeClr val="dk1"/>
              </a:solidFill>
            </a:endParaRPr>
          </a:p>
          <a:p>
            <a:pPr indent="-317500" lvl="0" marL="809999" rtl="0" algn="l">
              <a:spcBef>
                <a:spcPts val="0"/>
              </a:spcBef>
              <a:spcAft>
                <a:spcPts val="0"/>
              </a:spcAft>
              <a:buClr>
                <a:schemeClr val="dk1"/>
              </a:buClr>
              <a:buSzPts val="1400"/>
              <a:buChar char="●"/>
            </a:pPr>
            <a:r>
              <a:rPr lang="en-GB" sz="1400">
                <a:solidFill>
                  <a:schemeClr val="dk1"/>
                </a:solidFill>
              </a:rPr>
              <a:t>10 records; 10  items</a:t>
            </a:r>
            <a:endParaRPr sz="1400">
              <a:solidFill>
                <a:schemeClr val="dk1"/>
              </a:solidFill>
            </a:endParaRPr>
          </a:p>
          <a:p>
            <a:pPr indent="-317500" lvl="0" marL="809999" rtl="0" algn="l">
              <a:lnSpc>
                <a:spcPct val="200000"/>
              </a:lnSpc>
              <a:spcBef>
                <a:spcPts val="0"/>
              </a:spcBef>
              <a:spcAft>
                <a:spcPts val="0"/>
              </a:spcAft>
              <a:buClr>
                <a:schemeClr val="dk1"/>
              </a:buClr>
              <a:buSzPts val="1400"/>
              <a:buChar char="●"/>
            </a:pPr>
            <a:r>
              <a:rPr lang="en-GB" sz="1400">
                <a:solidFill>
                  <a:srgbClr val="000000"/>
                </a:solidFill>
                <a:latin typeface="Arial"/>
                <a:ea typeface="Arial"/>
                <a:cs typeface="Arial"/>
                <a:sym typeface="Arial"/>
              </a:rPr>
              <a:t>S</a:t>
            </a:r>
            <a:r>
              <a:rPr baseline="-25000" lang="en-GB" sz="1400">
                <a:solidFill>
                  <a:srgbClr val="000000"/>
                </a:solidFill>
                <a:latin typeface="Arial"/>
                <a:ea typeface="Arial"/>
                <a:cs typeface="Arial"/>
                <a:sym typeface="Arial"/>
              </a:rPr>
              <a:t>0</a:t>
            </a:r>
            <a:r>
              <a:rPr lang="en-GB" sz="1400">
                <a:solidFill>
                  <a:schemeClr val="dk1"/>
                </a:solidFill>
              </a:rPr>
              <a:t>=0.01</a:t>
            </a:r>
            <a:endParaRPr sz="1400">
              <a:solidFill>
                <a:schemeClr val="dk1"/>
              </a:solidFill>
            </a:endParaRPr>
          </a:p>
          <a:p>
            <a:pPr indent="-349250" lvl="0" marL="457200" rtl="0" algn="l">
              <a:lnSpc>
                <a:spcPct val="100000"/>
              </a:lnSpc>
              <a:spcBef>
                <a:spcPts val="0"/>
              </a:spcBef>
              <a:spcAft>
                <a:spcPts val="0"/>
              </a:spcAft>
              <a:buClr>
                <a:schemeClr val="dk1"/>
              </a:buClr>
              <a:buSzPts val="1900"/>
              <a:buChar char="-"/>
            </a:pPr>
            <a:r>
              <a:rPr b="1" lang="en-GB" sz="1900">
                <a:solidFill>
                  <a:schemeClr val="dk1"/>
                </a:solidFill>
              </a:rPr>
              <a:t>Real dataset</a:t>
            </a:r>
            <a:endParaRPr sz="1600">
              <a:solidFill>
                <a:schemeClr val="dk1"/>
              </a:solidFill>
            </a:endParaRPr>
          </a:p>
          <a:p>
            <a:pPr indent="-317500" lvl="0" marL="809999" rtl="0" algn="l">
              <a:spcBef>
                <a:spcPts val="0"/>
              </a:spcBef>
              <a:spcAft>
                <a:spcPts val="0"/>
              </a:spcAft>
              <a:buClr>
                <a:schemeClr val="dk1"/>
              </a:buClr>
              <a:buSzPts val="1400"/>
              <a:buChar char="●"/>
            </a:pPr>
            <a:r>
              <a:rPr lang="en-GB" sz="1400">
                <a:solidFill>
                  <a:schemeClr val="dk1"/>
                </a:solidFill>
              </a:rPr>
              <a:t> 1000 records; 10 items</a:t>
            </a:r>
            <a:endParaRPr sz="1400">
              <a:solidFill>
                <a:schemeClr val="dk1"/>
              </a:solidFill>
            </a:endParaRPr>
          </a:p>
          <a:p>
            <a:pPr indent="-317500" lvl="0" marL="809999" rtl="0" algn="l">
              <a:spcBef>
                <a:spcPts val="0"/>
              </a:spcBef>
              <a:spcAft>
                <a:spcPts val="0"/>
              </a:spcAft>
              <a:buClr>
                <a:schemeClr val="dk1"/>
              </a:buClr>
              <a:buSzPts val="1400"/>
              <a:buChar char="●"/>
            </a:pPr>
            <a:r>
              <a:rPr lang="en-GB" sz="1400">
                <a:solidFill>
                  <a:srgbClr val="000000"/>
                </a:solidFill>
                <a:latin typeface="Arial"/>
                <a:ea typeface="Arial"/>
                <a:cs typeface="Arial"/>
                <a:sym typeface="Arial"/>
              </a:rPr>
              <a:t>S</a:t>
            </a:r>
            <a:r>
              <a:rPr baseline="-25000" lang="en-GB" sz="1400">
                <a:solidFill>
                  <a:srgbClr val="000000"/>
                </a:solidFill>
                <a:latin typeface="Arial"/>
                <a:ea typeface="Arial"/>
                <a:cs typeface="Arial"/>
                <a:sym typeface="Arial"/>
              </a:rPr>
              <a:t>0</a:t>
            </a:r>
            <a:r>
              <a:rPr lang="en-GB" sz="1400">
                <a:solidFill>
                  <a:schemeClr val="dk1"/>
                </a:solidFill>
              </a:rPr>
              <a:t>=0.01</a:t>
            </a:r>
            <a:endParaRPr sz="1400">
              <a:solidFill>
                <a:schemeClr val="dk1"/>
              </a:solidFill>
            </a:endParaRPr>
          </a:p>
        </p:txBody>
      </p:sp>
      <p:pic>
        <p:nvPicPr>
          <p:cNvPr id="440" name="Google Shape;440;p46"/>
          <p:cNvPicPr preferRelativeResize="0"/>
          <p:nvPr/>
        </p:nvPicPr>
        <p:blipFill>
          <a:blip r:embed="rId3">
            <a:alphaModFix/>
          </a:blip>
          <a:stretch>
            <a:fillRect/>
          </a:stretch>
        </p:blipFill>
        <p:spPr>
          <a:xfrm>
            <a:off x="5421950" y="1002500"/>
            <a:ext cx="2859100" cy="1953200"/>
          </a:xfrm>
          <a:prstGeom prst="rect">
            <a:avLst/>
          </a:prstGeom>
          <a:noFill/>
          <a:ln>
            <a:noFill/>
          </a:ln>
        </p:spPr>
      </p:pic>
      <p:pic>
        <p:nvPicPr>
          <p:cNvPr id="441" name="Google Shape;441;p46"/>
          <p:cNvPicPr preferRelativeResize="0"/>
          <p:nvPr/>
        </p:nvPicPr>
        <p:blipFill>
          <a:blip r:embed="rId4">
            <a:alphaModFix/>
          </a:blip>
          <a:stretch>
            <a:fillRect/>
          </a:stretch>
        </p:blipFill>
        <p:spPr>
          <a:xfrm>
            <a:off x="4284975" y="3374375"/>
            <a:ext cx="4359825" cy="12154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5" name="Shape 445"/>
        <p:cNvGrpSpPr/>
        <p:nvPr/>
      </p:nvGrpSpPr>
      <p:grpSpPr>
        <a:xfrm>
          <a:off x="0" y="0"/>
          <a:ext cx="0" cy="0"/>
          <a:chOff x="0" y="0"/>
          <a:chExt cx="0" cy="0"/>
        </a:xfrm>
      </p:grpSpPr>
      <p:sp>
        <p:nvSpPr>
          <p:cNvPr id="446" name="Google Shape;446;p47"/>
          <p:cNvSpPr txBox="1"/>
          <p:nvPr>
            <p:ph type="title"/>
          </p:nvPr>
        </p:nvSpPr>
        <p:spPr>
          <a:xfrm>
            <a:off x="1297488" y="2848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Experimental results</a:t>
            </a:r>
            <a:endParaRPr>
              <a:solidFill>
                <a:schemeClr val="dk1"/>
              </a:solidFill>
            </a:endParaRPr>
          </a:p>
          <a:p>
            <a:pPr indent="0" lvl="0" marL="0" rtl="0" algn="l">
              <a:lnSpc>
                <a:spcPct val="150000"/>
              </a:lnSpc>
              <a:spcBef>
                <a:spcPts val="0"/>
              </a:spcBef>
              <a:spcAft>
                <a:spcPts val="0"/>
              </a:spcAft>
              <a:buNone/>
            </a:pPr>
            <a:r>
              <a:t/>
            </a:r>
            <a:endParaRPr>
              <a:solidFill>
                <a:schemeClr val="dk1"/>
              </a:solidFill>
            </a:endParaRPr>
          </a:p>
        </p:txBody>
      </p:sp>
      <p:sp>
        <p:nvSpPr>
          <p:cNvPr id="447" name="Google Shape;447;p47"/>
          <p:cNvSpPr txBox="1"/>
          <p:nvPr>
            <p:ph idx="1" type="body"/>
          </p:nvPr>
        </p:nvSpPr>
        <p:spPr>
          <a:xfrm>
            <a:off x="956700" y="905250"/>
            <a:ext cx="7688100" cy="3909300"/>
          </a:xfrm>
          <a:prstGeom prst="rect">
            <a:avLst/>
          </a:prstGeom>
        </p:spPr>
        <p:txBody>
          <a:bodyPr anchorCtr="0" anchor="t" bIns="91425" lIns="91425" spcFirstLastPara="1" rIns="91425" wrap="square" tIns="91425">
            <a:noAutofit/>
          </a:bodyPr>
          <a:lstStyle/>
          <a:p>
            <a:pPr indent="-387350" lvl="0" marL="457200" rtl="0" algn="l">
              <a:spcBef>
                <a:spcPts val="1000"/>
              </a:spcBef>
              <a:spcAft>
                <a:spcPts val="0"/>
              </a:spcAft>
              <a:buClr>
                <a:schemeClr val="dk1"/>
              </a:buClr>
              <a:buSzPts val="2500"/>
              <a:buChar char="●"/>
            </a:pPr>
            <a:r>
              <a:rPr b="1" lang="en-GB" sz="2500">
                <a:solidFill>
                  <a:schemeClr val="dk1"/>
                </a:solidFill>
              </a:rPr>
              <a:t>Synthetic dataset performance table</a:t>
            </a:r>
            <a:endParaRPr b="1" sz="2500">
              <a:solidFill>
                <a:schemeClr val="dk1"/>
              </a:solidFill>
            </a:endParaRPr>
          </a:p>
          <a:p>
            <a:pPr indent="0" lvl="0" marL="457200" rtl="0" algn="l">
              <a:spcBef>
                <a:spcPts val="1600"/>
              </a:spcBef>
              <a:spcAft>
                <a:spcPts val="0"/>
              </a:spcAft>
              <a:buNone/>
            </a:pPr>
            <a:r>
              <a:t/>
            </a:r>
            <a:endParaRPr sz="1700">
              <a:solidFill>
                <a:schemeClr val="dk1"/>
              </a:solidFill>
            </a:endParaRPr>
          </a:p>
          <a:p>
            <a:pPr indent="0" lvl="0" marL="0" rtl="0" algn="l">
              <a:lnSpc>
                <a:spcPct val="150000"/>
              </a:lnSpc>
              <a:spcBef>
                <a:spcPts val="1600"/>
              </a:spcBef>
              <a:spcAft>
                <a:spcPts val="1600"/>
              </a:spcAft>
              <a:buNone/>
            </a:pPr>
            <a:r>
              <a:t/>
            </a:r>
            <a:endParaRPr sz="1200">
              <a:solidFill>
                <a:schemeClr val="dk1"/>
              </a:solidFill>
            </a:endParaRPr>
          </a:p>
        </p:txBody>
      </p:sp>
      <p:pic>
        <p:nvPicPr>
          <p:cNvPr id="448" name="Google Shape;448;p47"/>
          <p:cNvPicPr preferRelativeResize="0"/>
          <p:nvPr/>
        </p:nvPicPr>
        <p:blipFill>
          <a:blip r:embed="rId3">
            <a:alphaModFix/>
          </a:blip>
          <a:stretch>
            <a:fillRect/>
          </a:stretch>
        </p:blipFill>
        <p:spPr>
          <a:xfrm>
            <a:off x="2133202" y="1818825"/>
            <a:ext cx="4458075" cy="22889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2" name="Shape 452"/>
        <p:cNvGrpSpPr/>
        <p:nvPr/>
      </p:nvGrpSpPr>
      <p:grpSpPr>
        <a:xfrm>
          <a:off x="0" y="0"/>
          <a:ext cx="0" cy="0"/>
          <a:chOff x="0" y="0"/>
          <a:chExt cx="0" cy="0"/>
        </a:xfrm>
      </p:grpSpPr>
      <p:sp>
        <p:nvSpPr>
          <p:cNvPr id="453" name="Google Shape;453;p48"/>
          <p:cNvSpPr txBox="1"/>
          <p:nvPr>
            <p:ph type="title"/>
          </p:nvPr>
        </p:nvSpPr>
        <p:spPr>
          <a:xfrm>
            <a:off x="1297488" y="208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Experimental results</a:t>
            </a:r>
            <a:endParaRPr>
              <a:solidFill>
                <a:schemeClr val="dk1"/>
              </a:solidFill>
            </a:endParaRPr>
          </a:p>
          <a:p>
            <a:pPr indent="0" lvl="0" marL="0" rtl="0" algn="l">
              <a:lnSpc>
                <a:spcPct val="150000"/>
              </a:lnSpc>
              <a:spcBef>
                <a:spcPts val="0"/>
              </a:spcBef>
              <a:spcAft>
                <a:spcPts val="0"/>
              </a:spcAft>
              <a:buNone/>
            </a:pPr>
            <a:r>
              <a:t/>
            </a:r>
            <a:endParaRPr>
              <a:solidFill>
                <a:schemeClr val="dk1"/>
              </a:solidFill>
            </a:endParaRPr>
          </a:p>
        </p:txBody>
      </p:sp>
      <p:sp>
        <p:nvSpPr>
          <p:cNvPr id="454" name="Google Shape;454;p48"/>
          <p:cNvSpPr txBox="1"/>
          <p:nvPr>
            <p:ph idx="1" type="body"/>
          </p:nvPr>
        </p:nvSpPr>
        <p:spPr>
          <a:xfrm>
            <a:off x="956700" y="905250"/>
            <a:ext cx="7688100" cy="3909300"/>
          </a:xfrm>
          <a:prstGeom prst="rect">
            <a:avLst/>
          </a:prstGeom>
        </p:spPr>
        <p:txBody>
          <a:bodyPr anchorCtr="0" anchor="t" bIns="91425" lIns="91425" spcFirstLastPara="1" rIns="91425" wrap="square" tIns="91425">
            <a:noAutofit/>
          </a:bodyPr>
          <a:lstStyle/>
          <a:p>
            <a:pPr indent="-387350" lvl="0" marL="457200" rtl="0" algn="l">
              <a:spcBef>
                <a:spcPts val="1000"/>
              </a:spcBef>
              <a:spcAft>
                <a:spcPts val="0"/>
              </a:spcAft>
              <a:buClr>
                <a:schemeClr val="dk1"/>
              </a:buClr>
              <a:buSzPts val="2500"/>
              <a:buChar char="●"/>
            </a:pPr>
            <a:r>
              <a:rPr b="1" lang="en-GB" sz="2500">
                <a:solidFill>
                  <a:schemeClr val="dk1"/>
                </a:solidFill>
              </a:rPr>
              <a:t>Real </a:t>
            </a:r>
            <a:r>
              <a:rPr b="1" lang="en-GB" sz="2500">
                <a:solidFill>
                  <a:schemeClr val="dk1"/>
                </a:solidFill>
              </a:rPr>
              <a:t>database p</a:t>
            </a:r>
            <a:r>
              <a:rPr b="1" lang="en-GB" sz="2500">
                <a:solidFill>
                  <a:schemeClr val="dk1"/>
                </a:solidFill>
              </a:rPr>
              <a:t>erformance table</a:t>
            </a:r>
            <a:endParaRPr b="1" sz="2500">
              <a:solidFill>
                <a:schemeClr val="dk1"/>
              </a:solidFill>
            </a:endParaRPr>
          </a:p>
          <a:p>
            <a:pPr indent="0" lvl="0" marL="457200" rtl="0" algn="l">
              <a:spcBef>
                <a:spcPts val="1600"/>
              </a:spcBef>
              <a:spcAft>
                <a:spcPts val="0"/>
              </a:spcAft>
              <a:buNone/>
            </a:pPr>
            <a:r>
              <a:t/>
            </a:r>
            <a:endParaRPr sz="1700">
              <a:solidFill>
                <a:schemeClr val="dk1"/>
              </a:solidFill>
            </a:endParaRPr>
          </a:p>
          <a:p>
            <a:pPr indent="0" lvl="0" marL="0" rtl="0" algn="l">
              <a:lnSpc>
                <a:spcPct val="150000"/>
              </a:lnSpc>
              <a:spcBef>
                <a:spcPts val="1600"/>
              </a:spcBef>
              <a:spcAft>
                <a:spcPts val="1600"/>
              </a:spcAft>
              <a:buNone/>
            </a:pPr>
            <a:r>
              <a:t/>
            </a:r>
            <a:endParaRPr sz="1200">
              <a:solidFill>
                <a:schemeClr val="dk1"/>
              </a:solidFill>
            </a:endParaRPr>
          </a:p>
        </p:txBody>
      </p:sp>
      <p:pic>
        <p:nvPicPr>
          <p:cNvPr id="455" name="Google Shape;455;p48"/>
          <p:cNvPicPr preferRelativeResize="0"/>
          <p:nvPr/>
        </p:nvPicPr>
        <p:blipFill>
          <a:blip r:embed="rId3">
            <a:alphaModFix/>
          </a:blip>
          <a:stretch>
            <a:fillRect/>
          </a:stretch>
        </p:blipFill>
        <p:spPr>
          <a:xfrm>
            <a:off x="1850900" y="1816525"/>
            <a:ext cx="5048025" cy="24011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9" name="Shape 459"/>
        <p:cNvGrpSpPr/>
        <p:nvPr/>
      </p:nvGrpSpPr>
      <p:grpSpPr>
        <a:xfrm>
          <a:off x="0" y="0"/>
          <a:ext cx="0" cy="0"/>
          <a:chOff x="0" y="0"/>
          <a:chExt cx="0" cy="0"/>
        </a:xfrm>
      </p:grpSpPr>
      <p:sp>
        <p:nvSpPr>
          <p:cNvPr id="460" name="Google Shape;460;p49"/>
          <p:cNvSpPr txBox="1"/>
          <p:nvPr>
            <p:ph idx="1" type="body"/>
          </p:nvPr>
        </p:nvSpPr>
        <p:spPr>
          <a:xfrm>
            <a:off x="527550" y="1122700"/>
            <a:ext cx="8088900" cy="3909300"/>
          </a:xfrm>
          <a:prstGeom prst="rect">
            <a:avLst/>
          </a:prstGeom>
        </p:spPr>
        <p:txBody>
          <a:bodyPr anchorCtr="0" anchor="t" bIns="91425" lIns="91425" spcFirstLastPara="1" rIns="91425" wrap="square" tIns="91425">
            <a:noAutofit/>
          </a:bodyPr>
          <a:lstStyle/>
          <a:p>
            <a:pPr indent="-387350" lvl="0" marL="457200" rtl="0" algn="l">
              <a:lnSpc>
                <a:spcPct val="150000"/>
              </a:lnSpc>
              <a:spcBef>
                <a:spcPts val="1000"/>
              </a:spcBef>
              <a:spcAft>
                <a:spcPts val="0"/>
              </a:spcAft>
              <a:buClr>
                <a:schemeClr val="dk1"/>
              </a:buClr>
              <a:buSzPts val="2500"/>
              <a:buChar char="●"/>
            </a:pPr>
            <a:r>
              <a:rPr b="1" lang="en-GB" sz="2500">
                <a:solidFill>
                  <a:schemeClr val="dk1"/>
                </a:solidFill>
              </a:rPr>
              <a:t>Summary</a:t>
            </a:r>
            <a:endParaRPr b="1" sz="2500">
              <a:solidFill>
                <a:schemeClr val="dk1"/>
              </a:solidFill>
            </a:endParaRPr>
          </a:p>
          <a:p>
            <a:pPr indent="-355600" lvl="0" marL="457200" rtl="0" algn="l">
              <a:lnSpc>
                <a:spcPct val="150000"/>
              </a:lnSpc>
              <a:spcBef>
                <a:spcPts val="0"/>
              </a:spcBef>
              <a:spcAft>
                <a:spcPts val="0"/>
              </a:spcAft>
              <a:buClr>
                <a:schemeClr val="dk1"/>
              </a:buClr>
              <a:buSzPts val="2000"/>
              <a:buChar char="-"/>
            </a:pPr>
            <a:r>
              <a:rPr lang="en-GB" sz="2000">
                <a:solidFill>
                  <a:schemeClr val="dk1"/>
                </a:solidFill>
              </a:rPr>
              <a:t>Good privacy and good accuracy can be achieved at the same time by careful selection of p.</a:t>
            </a:r>
            <a:endParaRPr sz="2000">
              <a:solidFill>
                <a:schemeClr val="dk1"/>
              </a:solidFill>
            </a:endParaRPr>
          </a:p>
          <a:p>
            <a:pPr indent="-355600" lvl="0" marL="457200" rtl="0" algn="l">
              <a:lnSpc>
                <a:spcPct val="150000"/>
              </a:lnSpc>
              <a:spcBef>
                <a:spcPts val="0"/>
              </a:spcBef>
              <a:spcAft>
                <a:spcPts val="0"/>
              </a:spcAft>
              <a:buClr>
                <a:schemeClr val="dk1"/>
              </a:buClr>
              <a:buSzPts val="2000"/>
              <a:buChar char="-"/>
            </a:pPr>
            <a:r>
              <a:rPr lang="en-GB" sz="2000">
                <a:solidFill>
                  <a:schemeClr val="dk1"/>
                </a:solidFill>
              </a:rPr>
              <a:t>In our experiments, p around 0.7 is the best choice.</a:t>
            </a:r>
            <a:endParaRPr sz="2000">
              <a:solidFill>
                <a:schemeClr val="dk1"/>
              </a:solidFill>
            </a:endParaRPr>
          </a:p>
          <a:p>
            <a:pPr indent="-355600" lvl="0" marL="457200" rtl="0" algn="l">
              <a:lnSpc>
                <a:spcPct val="150000"/>
              </a:lnSpc>
              <a:spcBef>
                <a:spcPts val="0"/>
              </a:spcBef>
              <a:spcAft>
                <a:spcPts val="0"/>
              </a:spcAft>
              <a:buClr>
                <a:schemeClr val="dk1"/>
              </a:buClr>
              <a:buSzPts val="2000"/>
              <a:buChar char="-"/>
            </a:pPr>
            <a:r>
              <a:rPr lang="en-GB" sz="2000">
                <a:solidFill>
                  <a:schemeClr val="dk1"/>
                </a:solidFill>
              </a:rPr>
              <a:t>A smaller p leads to much accuracy error in mining results.</a:t>
            </a:r>
            <a:endParaRPr sz="2000">
              <a:solidFill>
                <a:schemeClr val="dk1"/>
              </a:solidFill>
            </a:endParaRPr>
          </a:p>
          <a:p>
            <a:pPr indent="-355600" lvl="0" marL="457200" rtl="0" algn="l">
              <a:lnSpc>
                <a:spcPct val="150000"/>
              </a:lnSpc>
              <a:spcBef>
                <a:spcPts val="0"/>
              </a:spcBef>
              <a:spcAft>
                <a:spcPts val="0"/>
              </a:spcAft>
              <a:buClr>
                <a:schemeClr val="dk1"/>
              </a:buClr>
              <a:buSzPts val="2000"/>
              <a:buChar char="-"/>
            </a:pPr>
            <a:r>
              <a:rPr lang="en-GB" sz="2000">
                <a:solidFill>
                  <a:schemeClr val="dk1"/>
                </a:solidFill>
              </a:rPr>
              <a:t>A larger p will reduces the privacy greatly.</a:t>
            </a:r>
            <a:endParaRPr sz="2000">
              <a:solidFill>
                <a:schemeClr val="dk1"/>
              </a:solidFill>
            </a:endParaRPr>
          </a:p>
          <a:p>
            <a:pPr indent="0" lvl="0" marL="0" rtl="0" algn="l">
              <a:lnSpc>
                <a:spcPct val="150000"/>
              </a:lnSpc>
              <a:spcBef>
                <a:spcPts val="1600"/>
              </a:spcBef>
              <a:spcAft>
                <a:spcPts val="1600"/>
              </a:spcAft>
              <a:buNone/>
            </a:pPr>
            <a:r>
              <a:t/>
            </a:r>
            <a:endParaRPr sz="12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50"/>
          <p:cNvSpPr txBox="1"/>
          <p:nvPr>
            <p:ph type="title"/>
          </p:nvPr>
        </p:nvSpPr>
        <p:spPr>
          <a:xfrm>
            <a:off x="205750" y="1440175"/>
            <a:ext cx="4186800" cy="3703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700"/>
              <a:t>This paper studies the problem of achieving a satisfactory privacy and accuracy simultaneously for association rule mining.</a:t>
            </a:r>
            <a:r>
              <a:rPr lang="en-GB" sz="1700"/>
              <a:t> </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Char char="●"/>
            </a:pPr>
            <a:r>
              <a:rPr lang="en-GB" sz="1700"/>
              <a:t>A probabilistic distortion of the true data is proposed.</a:t>
            </a:r>
            <a:endParaRPr sz="1700"/>
          </a:p>
          <a:p>
            <a:pPr indent="0" lvl="0" marL="457200" rtl="0" algn="l">
              <a:spcBef>
                <a:spcPts val="0"/>
              </a:spcBef>
              <a:spcAft>
                <a:spcPts val="0"/>
              </a:spcAft>
              <a:buNone/>
            </a:pPr>
            <a:r>
              <a:t/>
            </a:r>
            <a:endParaRPr sz="1700"/>
          </a:p>
          <a:p>
            <a:pPr indent="-336550" lvl="0" marL="457200" rtl="0" algn="l">
              <a:spcBef>
                <a:spcPts val="0"/>
              </a:spcBef>
              <a:spcAft>
                <a:spcPts val="0"/>
              </a:spcAft>
              <a:buSzPts val="1700"/>
              <a:buChar char="●"/>
            </a:pPr>
            <a:r>
              <a:rPr lang="en-GB" sz="1700"/>
              <a:t>Privacy is measured by a formula, which is a function of p and </a:t>
            </a:r>
            <a:r>
              <a:rPr lang="en-GB">
                <a:latin typeface="Arial"/>
                <a:ea typeface="Arial"/>
                <a:cs typeface="Arial"/>
                <a:sym typeface="Arial"/>
              </a:rPr>
              <a:t>S</a:t>
            </a:r>
            <a:r>
              <a:rPr baseline="-25000" lang="en-GB">
                <a:latin typeface="Arial"/>
                <a:ea typeface="Arial"/>
                <a:cs typeface="Arial"/>
                <a:sym typeface="Arial"/>
              </a:rPr>
              <a:t>0</a:t>
            </a:r>
            <a:endParaRPr baseline="-25000">
              <a:latin typeface="Arial"/>
              <a:ea typeface="Arial"/>
              <a:cs typeface="Arial"/>
              <a:sym typeface="Arial"/>
            </a:endParaRPr>
          </a:p>
          <a:p>
            <a:pPr indent="0" lvl="0" marL="457200" rtl="0" algn="l">
              <a:spcBef>
                <a:spcPts val="0"/>
              </a:spcBef>
              <a:spcAft>
                <a:spcPts val="0"/>
              </a:spcAft>
              <a:buNone/>
            </a:pPr>
            <a:r>
              <a:t/>
            </a:r>
            <a:endParaRPr sz="1700"/>
          </a:p>
        </p:txBody>
      </p:sp>
      <p:sp>
        <p:nvSpPr>
          <p:cNvPr id="466" name="Google Shape;466;p50"/>
          <p:cNvSpPr txBox="1"/>
          <p:nvPr>
            <p:ph idx="1" type="body"/>
          </p:nvPr>
        </p:nvSpPr>
        <p:spPr>
          <a:xfrm>
            <a:off x="4785675" y="672475"/>
            <a:ext cx="4032600" cy="3768600"/>
          </a:xfrm>
          <a:prstGeom prst="rect">
            <a:avLst/>
          </a:prstGeom>
        </p:spPr>
        <p:txBody>
          <a:bodyPr anchorCtr="0" anchor="t" bIns="91425" lIns="91425" spcFirstLastPara="1" rIns="91425" wrap="square" tIns="91425">
            <a:noAutofit/>
          </a:bodyPr>
          <a:lstStyle/>
          <a:p>
            <a:pPr indent="-336550" lvl="0" marL="179999" rtl="0" algn="l">
              <a:spcBef>
                <a:spcPts val="0"/>
              </a:spcBef>
              <a:spcAft>
                <a:spcPts val="0"/>
              </a:spcAft>
              <a:buSzPts val="1700"/>
              <a:buChar char="●"/>
            </a:pPr>
            <a:r>
              <a:rPr lang="en-GB" sz="1700"/>
              <a:t>A mining process is about to estimate the real support from the distorted database. </a:t>
            </a:r>
            <a:endParaRPr sz="1700"/>
          </a:p>
          <a:p>
            <a:pPr indent="0" lvl="0" marL="457200" rtl="0" algn="l">
              <a:spcBef>
                <a:spcPts val="1600"/>
              </a:spcBef>
              <a:spcAft>
                <a:spcPts val="0"/>
              </a:spcAft>
              <a:buNone/>
            </a:pPr>
            <a:r>
              <a:t/>
            </a:r>
            <a:endParaRPr sz="1700"/>
          </a:p>
          <a:p>
            <a:pPr indent="-336550" lvl="0" marL="179999" rtl="0" algn="l">
              <a:spcBef>
                <a:spcPts val="1600"/>
              </a:spcBef>
              <a:spcAft>
                <a:spcPts val="0"/>
              </a:spcAft>
              <a:buSzPts val="1700"/>
              <a:buChar char="●"/>
            </a:pPr>
            <a:r>
              <a:rPr lang="en-GB" sz="1700"/>
              <a:t>Experiment results of </a:t>
            </a:r>
            <a:r>
              <a:rPr lang="en-GB" sz="1700"/>
              <a:t>the </a:t>
            </a:r>
            <a:r>
              <a:rPr b="1" lang="en-GB" sz="1700"/>
              <a:t>our implementation of the paper </a:t>
            </a:r>
            <a:r>
              <a:rPr lang="en-GB" sz="1700"/>
              <a:t>show that there is a small window of p (near 0.7) that can achieve </a:t>
            </a:r>
            <a:r>
              <a:rPr lang="en-GB" sz="1700"/>
              <a:t>good </a:t>
            </a:r>
            <a:r>
              <a:rPr lang="en-GB" sz="1700"/>
              <a:t>privacy (81%+) </a:t>
            </a:r>
            <a:endParaRPr sz="1700"/>
          </a:p>
        </p:txBody>
      </p:sp>
      <p:sp>
        <p:nvSpPr>
          <p:cNvPr id="467" name="Google Shape;467;p50"/>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200"/>
              <a:t>Conclusion</a:t>
            </a:r>
            <a:endParaRPr sz="22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1" name="Shape 471"/>
        <p:cNvGrpSpPr/>
        <p:nvPr/>
      </p:nvGrpSpPr>
      <p:grpSpPr>
        <a:xfrm>
          <a:off x="0" y="0"/>
          <a:ext cx="0" cy="0"/>
          <a:chOff x="0" y="0"/>
          <a:chExt cx="0" cy="0"/>
        </a:xfrm>
      </p:grpSpPr>
      <p:sp>
        <p:nvSpPr>
          <p:cNvPr id="472" name="Google Shape;472;p51"/>
          <p:cNvSpPr txBox="1"/>
          <p:nvPr>
            <p:ph idx="1" type="body"/>
          </p:nvPr>
        </p:nvSpPr>
        <p:spPr>
          <a:xfrm>
            <a:off x="782725" y="2313924"/>
            <a:ext cx="4776000" cy="121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chemeClr val="dk1"/>
                </a:solidFill>
              </a:rPr>
              <a:t>Thank you</a:t>
            </a:r>
            <a:endParaRPr sz="30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7" name="Shape 247"/>
        <p:cNvGrpSpPr/>
        <p:nvPr/>
      </p:nvGrpSpPr>
      <p:grpSpPr>
        <a:xfrm>
          <a:off x="0" y="0"/>
          <a:ext cx="0" cy="0"/>
          <a:chOff x="0" y="0"/>
          <a:chExt cx="0" cy="0"/>
        </a:xfrm>
      </p:grpSpPr>
      <p:sp>
        <p:nvSpPr>
          <p:cNvPr id="248" name="Google Shape;248;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Overview of the Paper</a:t>
            </a:r>
            <a:r>
              <a:rPr lang="en-GB">
                <a:solidFill>
                  <a:schemeClr val="dk1"/>
                </a:solidFill>
              </a:rPr>
              <a:t> </a:t>
            </a:r>
            <a:endParaRPr>
              <a:solidFill>
                <a:schemeClr val="dk1"/>
              </a:solidFill>
            </a:endParaRPr>
          </a:p>
        </p:txBody>
      </p:sp>
      <p:sp>
        <p:nvSpPr>
          <p:cNvPr id="249" name="Google Shape;249;p20"/>
          <p:cNvSpPr txBox="1"/>
          <p:nvPr>
            <p:ph idx="1" type="body"/>
          </p:nvPr>
        </p:nvSpPr>
        <p:spPr>
          <a:xfrm>
            <a:off x="977275" y="1368175"/>
            <a:ext cx="7540500" cy="32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dk1"/>
                </a:solidFill>
              </a:rPr>
              <a:t>The authors proposed a scheme --- </a:t>
            </a:r>
            <a:r>
              <a:rPr b="1" lang="en-GB" sz="1600">
                <a:solidFill>
                  <a:schemeClr val="dk1"/>
                </a:solidFill>
              </a:rPr>
              <a:t>MASK </a:t>
            </a:r>
            <a:r>
              <a:rPr lang="en-GB" sz="1600">
                <a:solidFill>
                  <a:schemeClr val="dk1"/>
                </a:solidFill>
              </a:rPr>
              <a:t>(</a:t>
            </a:r>
            <a:r>
              <a:rPr b="1" lang="en-GB" sz="1600">
                <a:solidFill>
                  <a:schemeClr val="dk1"/>
                </a:solidFill>
              </a:rPr>
              <a:t>M</a:t>
            </a:r>
            <a:r>
              <a:rPr lang="en-GB" sz="1600">
                <a:solidFill>
                  <a:schemeClr val="dk1"/>
                </a:solidFill>
              </a:rPr>
              <a:t>ining </a:t>
            </a:r>
            <a:r>
              <a:rPr b="1" lang="en-GB" sz="1600">
                <a:solidFill>
                  <a:schemeClr val="dk1"/>
                </a:solidFill>
              </a:rPr>
              <a:t>A</a:t>
            </a:r>
            <a:r>
              <a:rPr lang="en-GB" sz="1600">
                <a:solidFill>
                  <a:schemeClr val="dk1"/>
                </a:solidFill>
              </a:rPr>
              <a:t>ssociations with </a:t>
            </a:r>
            <a:r>
              <a:rPr b="1" lang="en-GB" sz="1600">
                <a:solidFill>
                  <a:schemeClr val="dk1"/>
                </a:solidFill>
              </a:rPr>
              <a:t>S</a:t>
            </a:r>
            <a:r>
              <a:rPr lang="en-GB" sz="1600">
                <a:solidFill>
                  <a:schemeClr val="dk1"/>
                </a:solidFill>
              </a:rPr>
              <a:t>ecrecy </a:t>
            </a:r>
            <a:r>
              <a:rPr b="1" lang="en-GB" sz="1600">
                <a:solidFill>
                  <a:schemeClr val="dk1"/>
                </a:solidFill>
              </a:rPr>
              <a:t>K</a:t>
            </a:r>
            <a:r>
              <a:rPr lang="en-GB" sz="1600">
                <a:solidFill>
                  <a:schemeClr val="dk1"/>
                </a:solidFill>
              </a:rPr>
              <a:t>onstraints).</a:t>
            </a:r>
            <a:endParaRPr sz="1600">
              <a:solidFill>
                <a:schemeClr val="dk1"/>
              </a:solidFill>
            </a:endParaRPr>
          </a:p>
          <a:p>
            <a:pPr indent="-330200" lvl="0" marL="269999" rtl="0" algn="l">
              <a:lnSpc>
                <a:spcPct val="150000"/>
              </a:lnSpc>
              <a:spcBef>
                <a:spcPts val="1600"/>
              </a:spcBef>
              <a:spcAft>
                <a:spcPts val="0"/>
              </a:spcAft>
              <a:buClr>
                <a:schemeClr val="dk1"/>
              </a:buClr>
              <a:buSzPts val="1600"/>
              <a:buChar char="●"/>
            </a:pPr>
            <a:r>
              <a:rPr b="1" lang="en-GB" sz="1600">
                <a:solidFill>
                  <a:schemeClr val="dk1"/>
                </a:solidFill>
              </a:rPr>
              <a:t>The major idea of MASK</a:t>
            </a:r>
            <a:endParaRPr b="1" sz="1600">
              <a:solidFill>
                <a:schemeClr val="dk1"/>
              </a:solidFill>
            </a:endParaRPr>
          </a:p>
          <a:p>
            <a:pPr indent="-336550" lvl="0" marL="457200" rtl="0" algn="l">
              <a:lnSpc>
                <a:spcPct val="150000"/>
              </a:lnSpc>
              <a:spcBef>
                <a:spcPts val="0"/>
              </a:spcBef>
              <a:spcAft>
                <a:spcPts val="0"/>
              </a:spcAft>
              <a:buClr>
                <a:schemeClr val="dk1"/>
              </a:buClr>
              <a:buSzPts val="1700"/>
              <a:buChar char="-"/>
            </a:pPr>
            <a:r>
              <a:rPr lang="en-GB" sz="1700">
                <a:solidFill>
                  <a:schemeClr val="dk1"/>
                </a:solidFill>
              </a:rPr>
              <a:t>Apply a simple probabilistic distortion on the original data.</a:t>
            </a:r>
            <a:endParaRPr sz="1700">
              <a:solidFill>
                <a:schemeClr val="dk1"/>
              </a:solidFill>
            </a:endParaRPr>
          </a:p>
          <a:p>
            <a:pPr indent="-317499" lvl="0" marL="990000" rtl="0" algn="l">
              <a:lnSpc>
                <a:spcPct val="150000"/>
              </a:lnSpc>
              <a:spcBef>
                <a:spcPts val="0"/>
              </a:spcBef>
              <a:spcAft>
                <a:spcPts val="0"/>
              </a:spcAft>
              <a:buClr>
                <a:schemeClr val="dk1"/>
              </a:buClr>
              <a:buSzPts val="1400"/>
              <a:buChar char="●"/>
            </a:pPr>
            <a:r>
              <a:rPr i="1" lang="en-GB" sz="1400">
                <a:solidFill>
                  <a:schemeClr val="dk1"/>
                </a:solidFill>
              </a:rPr>
              <a:t>The distortion can be done at the user machine</a:t>
            </a:r>
            <a:endParaRPr i="1" sz="1400">
              <a:solidFill>
                <a:schemeClr val="dk1"/>
              </a:solidFill>
            </a:endParaRPr>
          </a:p>
          <a:p>
            <a:pPr indent="-336550" lvl="0" marL="457200" rtl="0" algn="l">
              <a:lnSpc>
                <a:spcPct val="150000"/>
              </a:lnSpc>
              <a:spcBef>
                <a:spcPts val="0"/>
              </a:spcBef>
              <a:spcAft>
                <a:spcPts val="0"/>
              </a:spcAft>
              <a:buClr>
                <a:schemeClr val="dk1"/>
              </a:buClr>
              <a:buSzPts val="1700"/>
              <a:buChar char="-"/>
            </a:pPr>
            <a:r>
              <a:rPr lang="en-GB" sz="1700">
                <a:solidFill>
                  <a:schemeClr val="dk1"/>
                </a:solidFill>
              </a:rPr>
              <a:t>The miner tries to find accurate mining results, given the following inputs:</a:t>
            </a:r>
            <a:endParaRPr sz="1700">
              <a:solidFill>
                <a:schemeClr val="dk1"/>
              </a:solidFill>
            </a:endParaRPr>
          </a:p>
          <a:p>
            <a:pPr indent="-323849" lvl="0" marL="990000" rtl="0" algn="l">
              <a:spcBef>
                <a:spcPts val="0"/>
              </a:spcBef>
              <a:spcAft>
                <a:spcPts val="0"/>
              </a:spcAft>
              <a:buClr>
                <a:schemeClr val="dk1"/>
              </a:buClr>
              <a:buSzPts val="1500"/>
              <a:buChar char="●"/>
            </a:pPr>
            <a:r>
              <a:rPr lang="en-GB" sz="1500">
                <a:solidFill>
                  <a:schemeClr val="dk1"/>
                </a:solidFill>
              </a:rPr>
              <a:t>The distorted data </a:t>
            </a:r>
            <a:endParaRPr sz="1500">
              <a:solidFill>
                <a:schemeClr val="dk1"/>
              </a:solidFill>
            </a:endParaRPr>
          </a:p>
          <a:p>
            <a:pPr indent="-323849" lvl="0" marL="990000" rtl="0" algn="l">
              <a:spcBef>
                <a:spcPts val="0"/>
              </a:spcBef>
              <a:spcAft>
                <a:spcPts val="0"/>
              </a:spcAft>
              <a:buClr>
                <a:schemeClr val="dk1"/>
              </a:buClr>
              <a:buSzPts val="1500"/>
              <a:buChar char="●"/>
            </a:pPr>
            <a:r>
              <a:rPr lang="en-GB" sz="1500">
                <a:solidFill>
                  <a:schemeClr val="dk1"/>
                </a:solidFill>
              </a:rPr>
              <a:t>A description of the distortion procedure</a:t>
            </a:r>
            <a:endParaRPr sz="1500">
              <a:solidFill>
                <a:schemeClr val="dk1"/>
              </a:solidFill>
            </a:endParaRPr>
          </a:p>
          <a:p>
            <a:pPr indent="0" lvl="0" marL="0" rtl="0" algn="l">
              <a:spcBef>
                <a:spcPts val="1600"/>
              </a:spcBef>
              <a:spcAft>
                <a:spcPts val="0"/>
              </a:spcAft>
              <a:buNone/>
            </a:pPr>
            <a:r>
              <a:rPr lang="en-GB" sz="1600">
                <a:solidFill>
                  <a:schemeClr val="dk1"/>
                </a:solidFill>
              </a:rPr>
              <a:t>The performance of the </a:t>
            </a:r>
            <a:r>
              <a:rPr b="1" lang="en-GB" sz="1600">
                <a:solidFill>
                  <a:schemeClr val="dk1"/>
                </a:solidFill>
              </a:rPr>
              <a:t>scheme </a:t>
            </a:r>
            <a:r>
              <a:rPr lang="en-GB" sz="1600">
                <a:solidFill>
                  <a:schemeClr val="dk1"/>
                </a:solidFill>
              </a:rPr>
              <a:t>is validated using real and synthetic datasets.</a:t>
            </a:r>
            <a:endParaRPr sz="1600">
              <a:solidFill>
                <a:schemeClr val="dk1"/>
              </a:solidFill>
            </a:endParaRPr>
          </a:p>
          <a:p>
            <a:pPr indent="0" lvl="0" marL="0" rtl="0" algn="l">
              <a:spcBef>
                <a:spcPts val="1600"/>
              </a:spcBef>
              <a:spcAft>
                <a:spcPts val="0"/>
              </a:spcAft>
              <a:buNone/>
            </a:pPr>
            <a:r>
              <a:t/>
            </a:r>
            <a:endParaRPr>
              <a:solidFill>
                <a:schemeClr val="dk1"/>
              </a:solidFill>
              <a:latin typeface="Arial"/>
              <a:ea typeface="Arial"/>
              <a:cs typeface="Arial"/>
              <a:sym typeface="Arial"/>
            </a:endParaRPr>
          </a:p>
          <a:p>
            <a:pPr indent="0" lvl="0" marL="0" rtl="0" algn="l">
              <a:spcBef>
                <a:spcPts val="1600"/>
              </a:spcBef>
              <a:spcAft>
                <a:spcPts val="1600"/>
              </a:spcAft>
              <a:buNone/>
            </a:pPr>
            <a:r>
              <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3" name="Shape 253"/>
        <p:cNvGrpSpPr/>
        <p:nvPr/>
      </p:nvGrpSpPr>
      <p:grpSpPr>
        <a:xfrm>
          <a:off x="0" y="0"/>
          <a:ext cx="0" cy="0"/>
          <a:chOff x="0" y="0"/>
          <a:chExt cx="0" cy="0"/>
        </a:xfrm>
      </p:grpSpPr>
      <p:sp>
        <p:nvSpPr>
          <p:cNvPr id="254" name="Google Shape;254;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Problem Framework</a:t>
            </a:r>
            <a:endParaRPr>
              <a:solidFill>
                <a:schemeClr val="dk1"/>
              </a:solidFill>
            </a:endParaRPr>
          </a:p>
        </p:txBody>
      </p:sp>
      <p:sp>
        <p:nvSpPr>
          <p:cNvPr id="255" name="Google Shape;255;p21"/>
          <p:cNvSpPr txBox="1"/>
          <p:nvPr/>
        </p:nvSpPr>
        <p:spPr>
          <a:xfrm>
            <a:off x="116550" y="2434038"/>
            <a:ext cx="16704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100">
                <a:solidFill>
                  <a:schemeClr val="dk1"/>
                </a:solidFill>
                <a:latin typeface="Montserrat"/>
                <a:ea typeface="Montserrat"/>
                <a:cs typeface="Montserrat"/>
                <a:sym typeface="Montserrat"/>
              </a:rPr>
              <a:t>D</a:t>
            </a:r>
            <a:r>
              <a:rPr b="1" lang="en-GB" sz="2100">
                <a:solidFill>
                  <a:schemeClr val="dk1"/>
                </a:solidFill>
                <a:latin typeface="Montserrat"/>
                <a:ea typeface="Montserrat"/>
                <a:cs typeface="Montserrat"/>
                <a:sym typeface="Montserrat"/>
              </a:rPr>
              <a:t>atabase model</a:t>
            </a:r>
            <a:endParaRPr b="1" sz="1100">
              <a:solidFill>
                <a:schemeClr val="dk1"/>
              </a:solidFill>
            </a:endParaRPr>
          </a:p>
          <a:p>
            <a:pPr indent="0" lvl="0" marL="0" rtl="0" algn="l">
              <a:spcBef>
                <a:spcPts val="0"/>
              </a:spcBef>
              <a:spcAft>
                <a:spcPts val="0"/>
              </a:spcAft>
              <a:buNone/>
            </a:pPr>
            <a:r>
              <a:t/>
            </a:r>
            <a:endParaRPr sz="1300">
              <a:solidFill>
                <a:schemeClr val="dk1"/>
              </a:solidFill>
            </a:endParaRPr>
          </a:p>
        </p:txBody>
      </p:sp>
      <p:sp>
        <p:nvSpPr>
          <p:cNvPr id="256" name="Google Shape;256;p21"/>
          <p:cNvSpPr txBox="1"/>
          <p:nvPr>
            <p:ph idx="1" type="body"/>
          </p:nvPr>
        </p:nvSpPr>
        <p:spPr>
          <a:xfrm>
            <a:off x="1581050" y="910950"/>
            <a:ext cx="7447800" cy="3855000"/>
          </a:xfrm>
          <a:prstGeom prst="rect">
            <a:avLst/>
          </a:prstGeom>
        </p:spPr>
        <p:txBody>
          <a:bodyPr anchorCtr="0" anchor="t" bIns="91425" lIns="91425" spcFirstLastPara="1" rIns="91425" wrap="square" tIns="91425">
            <a:noAutofit/>
          </a:bodyPr>
          <a:lstStyle/>
          <a:p>
            <a:pPr indent="-336550" lvl="0" marL="360000" rtl="0" algn="l">
              <a:spcBef>
                <a:spcPts val="0"/>
              </a:spcBef>
              <a:spcAft>
                <a:spcPts val="0"/>
              </a:spcAft>
              <a:buClr>
                <a:schemeClr val="dk1"/>
              </a:buClr>
              <a:buSzPts val="1700"/>
              <a:buChar char="-"/>
            </a:pPr>
            <a:r>
              <a:rPr lang="en-GB" sz="1700">
                <a:solidFill>
                  <a:schemeClr val="dk1"/>
                </a:solidFill>
              </a:rPr>
              <a:t>Each customer transaction is a record in the database. </a:t>
            </a:r>
            <a:endParaRPr sz="1700">
              <a:solidFill>
                <a:schemeClr val="dk1"/>
              </a:solidFill>
            </a:endParaRPr>
          </a:p>
          <a:p>
            <a:pPr indent="-323850" lvl="0" marL="360000" rtl="0" algn="l">
              <a:lnSpc>
                <a:spcPct val="200000"/>
              </a:lnSpc>
              <a:spcBef>
                <a:spcPts val="0"/>
              </a:spcBef>
              <a:spcAft>
                <a:spcPts val="0"/>
              </a:spcAft>
              <a:buClr>
                <a:schemeClr val="dk1"/>
              </a:buClr>
              <a:buSzPts val="1500"/>
              <a:buChar char="-"/>
            </a:pPr>
            <a:r>
              <a:rPr lang="en-GB" sz="1700">
                <a:solidFill>
                  <a:schemeClr val="dk1"/>
                </a:solidFill>
              </a:rPr>
              <a:t>A record is a fixed-length sequence of 1’s and 0’s.</a:t>
            </a:r>
            <a:r>
              <a:rPr lang="en-GB" sz="1500">
                <a:solidFill>
                  <a:schemeClr val="dk1"/>
                </a:solidFill>
              </a:rPr>
              <a:t> </a:t>
            </a:r>
            <a:endParaRPr sz="1500">
              <a:solidFill>
                <a:schemeClr val="dk1"/>
              </a:solidFill>
            </a:endParaRPr>
          </a:p>
          <a:p>
            <a:pPr indent="-336550" lvl="0" marL="457200" rtl="0" algn="l">
              <a:lnSpc>
                <a:spcPct val="150000"/>
              </a:lnSpc>
              <a:spcBef>
                <a:spcPts val="0"/>
              </a:spcBef>
              <a:spcAft>
                <a:spcPts val="0"/>
              </a:spcAft>
              <a:buClr>
                <a:schemeClr val="dk1"/>
              </a:buClr>
              <a:buSzPts val="1700"/>
              <a:buChar char="●"/>
            </a:pPr>
            <a:r>
              <a:rPr lang="en-GB" sz="1700">
                <a:solidFill>
                  <a:schemeClr val="dk1"/>
                </a:solidFill>
              </a:rPr>
              <a:t>E.g: for market-basket </a:t>
            </a:r>
            <a:r>
              <a:rPr lang="en-GB" sz="1700">
                <a:solidFill>
                  <a:schemeClr val="dk1"/>
                </a:solidFill>
              </a:rPr>
              <a:t>data</a:t>
            </a:r>
            <a:endParaRPr sz="1700">
              <a:solidFill>
                <a:schemeClr val="dk1"/>
              </a:solidFill>
            </a:endParaRPr>
          </a:p>
          <a:p>
            <a:pPr indent="-311150" lvl="0" marL="457200" rtl="0" algn="l">
              <a:lnSpc>
                <a:spcPct val="150000"/>
              </a:lnSpc>
              <a:spcBef>
                <a:spcPts val="0"/>
              </a:spcBef>
              <a:spcAft>
                <a:spcPts val="0"/>
              </a:spcAft>
              <a:buClr>
                <a:schemeClr val="dk1"/>
              </a:buClr>
              <a:buSzPts val="1300"/>
              <a:buChar char="-"/>
            </a:pPr>
            <a:r>
              <a:rPr lang="en-GB">
                <a:solidFill>
                  <a:schemeClr val="dk1"/>
                </a:solidFill>
              </a:rPr>
              <a:t>length of the record: the total number of items sold by the market. </a:t>
            </a:r>
            <a:endParaRPr>
              <a:solidFill>
                <a:schemeClr val="dk1"/>
              </a:solidFill>
            </a:endParaRPr>
          </a:p>
          <a:p>
            <a:pPr indent="-298450" lvl="0" marL="457200" rtl="0" algn="l">
              <a:lnSpc>
                <a:spcPct val="150000"/>
              </a:lnSpc>
              <a:spcBef>
                <a:spcPts val="0"/>
              </a:spcBef>
              <a:spcAft>
                <a:spcPts val="0"/>
              </a:spcAft>
              <a:buClr>
                <a:schemeClr val="dk1"/>
              </a:buClr>
              <a:buSzPts val="1100"/>
              <a:buChar char="-"/>
            </a:pPr>
            <a:r>
              <a:rPr lang="en-GB">
                <a:solidFill>
                  <a:schemeClr val="dk1"/>
                </a:solidFill>
              </a:rPr>
              <a:t>1</a:t>
            </a:r>
            <a:r>
              <a:rPr lang="en-GB">
                <a:solidFill>
                  <a:schemeClr val="dk1"/>
                </a:solidFill>
              </a:rPr>
              <a:t>: the corresponding item was bought in the transaction, 0:non-purchase.</a:t>
            </a:r>
            <a:endParaRPr>
              <a:solidFill>
                <a:schemeClr val="dk1"/>
              </a:solidFill>
            </a:endParaRPr>
          </a:p>
          <a:p>
            <a:pPr indent="0" lvl="0" marL="0" rtl="0" algn="l">
              <a:lnSpc>
                <a:spcPct val="100000"/>
              </a:lnSpc>
              <a:spcBef>
                <a:spcPts val="1600"/>
              </a:spcBef>
              <a:spcAft>
                <a:spcPts val="0"/>
              </a:spcAft>
              <a:buNone/>
            </a:pPr>
            <a:r>
              <a:rPr lang="en-GB" sz="1500">
                <a:solidFill>
                  <a:schemeClr val="dk1"/>
                </a:solidFill>
              </a:rPr>
              <a:t>  The database can be regarded as a two-dimensional boolean </a:t>
            </a:r>
            <a:r>
              <a:rPr b="1" lang="en-GB" sz="1500">
                <a:solidFill>
                  <a:schemeClr val="dk1"/>
                </a:solidFill>
              </a:rPr>
              <a:t>matrix</a:t>
            </a:r>
            <a:r>
              <a:rPr lang="en-GB" sz="1500">
                <a:solidFill>
                  <a:schemeClr val="dk1"/>
                </a:solidFill>
              </a:rPr>
              <a:t>.</a:t>
            </a:r>
            <a:endParaRPr sz="1500">
              <a:solidFill>
                <a:schemeClr val="dk1"/>
              </a:solidFill>
            </a:endParaRPr>
          </a:p>
          <a:p>
            <a:pPr indent="0" lvl="0" marL="0" rtl="0" algn="l">
              <a:lnSpc>
                <a:spcPct val="100000"/>
              </a:lnSpc>
              <a:spcBef>
                <a:spcPts val="1600"/>
              </a:spcBef>
              <a:spcAft>
                <a:spcPts val="0"/>
              </a:spcAft>
              <a:buNone/>
            </a:pPr>
            <a:r>
              <a:rPr lang="en-GB" sz="1500">
                <a:solidFill>
                  <a:schemeClr val="dk1"/>
                </a:solidFill>
              </a:rPr>
              <a:t>   The matrix is very sparse. Why not use item-lists? </a:t>
            </a:r>
            <a:endParaRPr sz="1500">
              <a:solidFill>
                <a:schemeClr val="dk1"/>
              </a:solidFill>
            </a:endParaRPr>
          </a:p>
          <a:p>
            <a:pPr indent="-317500" lvl="0" marL="457200" rtl="0" algn="l">
              <a:lnSpc>
                <a:spcPct val="100000"/>
              </a:lnSpc>
              <a:spcBef>
                <a:spcPts val="1600"/>
              </a:spcBef>
              <a:spcAft>
                <a:spcPts val="0"/>
              </a:spcAft>
              <a:buClr>
                <a:schemeClr val="dk1"/>
              </a:buClr>
              <a:buSzPts val="1400"/>
              <a:buChar char="-"/>
            </a:pPr>
            <a:r>
              <a:rPr i="1" lang="en-GB" sz="1400">
                <a:solidFill>
                  <a:schemeClr val="dk1"/>
                </a:solidFill>
              </a:rPr>
              <a:t>The data will be distorted. </a:t>
            </a:r>
            <a:endParaRPr i="1" sz="1400">
              <a:solidFill>
                <a:schemeClr val="dk1"/>
              </a:solidFill>
            </a:endParaRPr>
          </a:p>
          <a:p>
            <a:pPr indent="-317500" lvl="0" marL="457200" rtl="0" algn="l">
              <a:lnSpc>
                <a:spcPct val="100000"/>
              </a:lnSpc>
              <a:spcBef>
                <a:spcPts val="0"/>
              </a:spcBef>
              <a:spcAft>
                <a:spcPts val="0"/>
              </a:spcAft>
              <a:buClr>
                <a:schemeClr val="dk1"/>
              </a:buClr>
              <a:buSzPts val="1400"/>
              <a:buChar char="-"/>
            </a:pPr>
            <a:r>
              <a:rPr i="1" lang="en-GB" sz="1400">
                <a:solidFill>
                  <a:schemeClr val="dk1"/>
                </a:solidFill>
              </a:rPr>
              <a:t>After the distortion, </a:t>
            </a:r>
            <a:r>
              <a:rPr i="1" lang="en-GB" sz="1400">
                <a:solidFill>
                  <a:schemeClr val="dk1"/>
                </a:solidFill>
              </a:rPr>
              <a:t>The distorted matrix</a:t>
            </a:r>
            <a:r>
              <a:rPr i="1" lang="en-GB" sz="1400">
                <a:solidFill>
                  <a:schemeClr val="dk1"/>
                </a:solidFill>
              </a:rPr>
              <a:t> will not as sparse as the true db. </a:t>
            </a:r>
            <a:endParaRPr i="1" sz="1400">
              <a:solidFill>
                <a:schemeClr val="dk1"/>
              </a:solidFill>
            </a:endParaRPr>
          </a:p>
          <a:p>
            <a:pPr indent="-317500" lvl="0" marL="457200" rtl="0" algn="l">
              <a:lnSpc>
                <a:spcPct val="100000"/>
              </a:lnSpc>
              <a:spcBef>
                <a:spcPts val="0"/>
              </a:spcBef>
              <a:spcAft>
                <a:spcPts val="0"/>
              </a:spcAft>
              <a:buClr>
                <a:schemeClr val="dk1"/>
              </a:buClr>
              <a:buSzPts val="1400"/>
              <a:buChar char="-"/>
            </a:pPr>
            <a:r>
              <a:rPr i="1" lang="en-GB" sz="1400">
                <a:solidFill>
                  <a:schemeClr val="dk1"/>
                </a:solidFill>
              </a:rPr>
              <a:t>Therefore,</a:t>
            </a:r>
            <a:r>
              <a:rPr i="1" lang="en-GB" sz="1400">
                <a:solidFill>
                  <a:schemeClr val="dk1"/>
                </a:solidFill>
              </a:rPr>
              <a:t>In this paper assume that the </a:t>
            </a:r>
            <a:r>
              <a:rPr i="1" lang="en-GB" sz="1400">
                <a:solidFill>
                  <a:schemeClr val="dk1"/>
                </a:solidFill>
              </a:rPr>
              <a:t>distorted</a:t>
            </a:r>
            <a:r>
              <a:rPr i="1" lang="en-GB" sz="1400">
                <a:solidFill>
                  <a:schemeClr val="dk1"/>
                </a:solidFill>
              </a:rPr>
              <a:t> db is stored as a large </a:t>
            </a:r>
            <a:r>
              <a:rPr i="1" lang="en-GB" sz="1400">
                <a:solidFill>
                  <a:schemeClr val="dk1"/>
                </a:solidFill>
              </a:rPr>
              <a:t>collection</a:t>
            </a:r>
            <a:r>
              <a:rPr i="1" lang="en-GB" sz="1400">
                <a:solidFill>
                  <a:schemeClr val="dk1"/>
                </a:solidFill>
              </a:rPr>
              <a:t> of bit-vectors</a:t>
            </a:r>
            <a:endParaRPr i="1" sz="1400">
              <a:solidFill>
                <a:schemeClr val="dk1"/>
              </a:solidFill>
            </a:endParaRPr>
          </a:p>
          <a:p>
            <a:pPr indent="0" lvl="0" marL="0" rtl="0" algn="l">
              <a:spcBef>
                <a:spcPts val="1600"/>
              </a:spcBef>
              <a:spcAft>
                <a:spcPts val="1600"/>
              </a:spcAft>
              <a:buNone/>
            </a:pPr>
            <a:r>
              <a:t/>
            </a:r>
            <a:endParaRPr sz="15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0" name="Shape 260"/>
        <p:cNvGrpSpPr/>
        <p:nvPr/>
      </p:nvGrpSpPr>
      <p:grpSpPr>
        <a:xfrm>
          <a:off x="0" y="0"/>
          <a:ext cx="0" cy="0"/>
          <a:chOff x="0" y="0"/>
          <a:chExt cx="0" cy="0"/>
        </a:xfrm>
      </p:grpSpPr>
      <p:sp>
        <p:nvSpPr>
          <p:cNvPr id="261" name="Google Shape;261;p22"/>
          <p:cNvSpPr txBox="1"/>
          <p:nvPr>
            <p:ph type="title"/>
          </p:nvPr>
        </p:nvSpPr>
        <p:spPr>
          <a:xfrm>
            <a:off x="1297500" y="2631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Problem Framework</a:t>
            </a:r>
            <a:endParaRPr>
              <a:solidFill>
                <a:schemeClr val="dk1"/>
              </a:solidFill>
            </a:endParaRPr>
          </a:p>
        </p:txBody>
      </p:sp>
      <p:sp>
        <p:nvSpPr>
          <p:cNvPr id="262" name="Google Shape;262;p22"/>
          <p:cNvSpPr txBox="1"/>
          <p:nvPr/>
        </p:nvSpPr>
        <p:spPr>
          <a:xfrm>
            <a:off x="242975" y="2298425"/>
            <a:ext cx="16704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100">
                <a:solidFill>
                  <a:schemeClr val="dk1"/>
                </a:solidFill>
                <a:latin typeface="Montserrat"/>
                <a:ea typeface="Montserrat"/>
                <a:cs typeface="Montserrat"/>
                <a:sym typeface="Montserrat"/>
              </a:rPr>
              <a:t>Mining Objectives</a:t>
            </a:r>
            <a:endParaRPr b="1" sz="2100">
              <a:solidFill>
                <a:schemeClr val="dk1"/>
              </a:solidFill>
            </a:endParaRPr>
          </a:p>
          <a:p>
            <a:pPr indent="0" lvl="0" marL="0" rtl="0" algn="l">
              <a:spcBef>
                <a:spcPts val="0"/>
              </a:spcBef>
              <a:spcAft>
                <a:spcPts val="0"/>
              </a:spcAft>
              <a:buNone/>
            </a:pPr>
            <a:r>
              <a:t/>
            </a:r>
            <a:endParaRPr b="1" sz="1300">
              <a:solidFill>
                <a:schemeClr val="dk1"/>
              </a:solidFill>
            </a:endParaRPr>
          </a:p>
        </p:txBody>
      </p:sp>
      <p:sp>
        <p:nvSpPr>
          <p:cNvPr id="263" name="Google Shape;263;p22"/>
          <p:cNvSpPr txBox="1"/>
          <p:nvPr>
            <p:ph idx="1" type="body"/>
          </p:nvPr>
        </p:nvSpPr>
        <p:spPr>
          <a:xfrm>
            <a:off x="1854275" y="917125"/>
            <a:ext cx="6972000" cy="370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The mining objective is to efficiently </a:t>
            </a:r>
            <a:r>
              <a:rPr b="1" lang="en-GB">
                <a:solidFill>
                  <a:schemeClr val="dk1"/>
                </a:solidFill>
              </a:rPr>
              <a:t>discover all frequent itemsets </a:t>
            </a:r>
            <a:r>
              <a:rPr lang="en-GB">
                <a:solidFill>
                  <a:schemeClr val="dk1"/>
                </a:solidFill>
              </a:rPr>
              <a:t>in the database, which correspond to statistically significant and strong </a:t>
            </a:r>
            <a:r>
              <a:rPr b="1" lang="en-GB">
                <a:solidFill>
                  <a:schemeClr val="dk1"/>
                </a:solidFill>
              </a:rPr>
              <a:t>association rules</a:t>
            </a:r>
            <a:r>
              <a:rPr lang="en-GB">
                <a:solidFill>
                  <a:schemeClr val="dk1"/>
                </a:solidFill>
              </a:rPr>
              <a:t>. </a:t>
            </a:r>
            <a:endParaRPr>
              <a:solidFill>
                <a:schemeClr val="dk1"/>
              </a:solidFill>
            </a:endParaRPr>
          </a:p>
          <a:p>
            <a:pPr indent="0" lvl="0" marL="0" rtl="0" algn="l">
              <a:spcBef>
                <a:spcPts val="1600"/>
              </a:spcBef>
              <a:spcAft>
                <a:spcPts val="0"/>
              </a:spcAft>
              <a:buNone/>
            </a:pPr>
            <a:r>
              <a:rPr lang="en-GB">
                <a:solidFill>
                  <a:schemeClr val="dk1"/>
                </a:solidFill>
              </a:rPr>
              <a:t>These rules have a </a:t>
            </a:r>
            <a:r>
              <a:rPr b="1" lang="en-GB">
                <a:solidFill>
                  <a:schemeClr val="dk1"/>
                </a:solidFill>
              </a:rPr>
              <a:t>support factor</a:t>
            </a:r>
            <a:r>
              <a:rPr lang="en-GB">
                <a:solidFill>
                  <a:schemeClr val="dk1"/>
                </a:solidFill>
              </a:rPr>
              <a:t> indicating their frequency and a </a:t>
            </a:r>
            <a:r>
              <a:rPr b="1" lang="en-GB">
                <a:solidFill>
                  <a:schemeClr val="dk1"/>
                </a:solidFill>
              </a:rPr>
              <a:t>confidence factor </a:t>
            </a:r>
            <a:r>
              <a:rPr lang="en-GB">
                <a:solidFill>
                  <a:schemeClr val="dk1"/>
                </a:solidFill>
              </a:rPr>
              <a:t>representing their strength. </a:t>
            </a:r>
            <a:r>
              <a:rPr b="1" lang="en-GB">
                <a:solidFill>
                  <a:schemeClr val="dk1"/>
                </a:solidFill>
              </a:rPr>
              <a:t>The goal is to find interesting rules </a:t>
            </a:r>
            <a:r>
              <a:rPr lang="en-GB">
                <a:solidFill>
                  <a:schemeClr val="dk1"/>
                </a:solidFill>
              </a:rPr>
              <a:t>that surpass user-defined thresholds for support and confidence. </a:t>
            </a:r>
            <a:endParaRPr>
              <a:solidFill>
                <a:schemeClr val="dk1"/>
              </a:solidFill>
            </a:endParaRPr>
          </a:p>
          <a:p>
            <a:pPr indent="0" lvl="0" marL="0" rtl="0" algn="l">
              <a:spcBef>
                <a:spcPts val="1600"/>
              </a:spcBef>
              <a:spcAft>
                <a:spcPts val="1600"/>
              </a:spcAft>
              <a:buNone/>
            </a:pPr>
            <a:r>
              <a:rPr lang="en-GB">
                <a:solidFill>
                  <a:schemeClr val="dk1"/>
                </a:solidFill>
              </a:rPr>
              <a:t>A rule is said to be “</a:t>
            </a:r>
            <a:r>
              <a:rPr b="1" lang="en-GB">
                <a:solidFill>
                  <a:schemeClr val="dk1"/>
                </a:solidFill>
              </a:rPr>
              <a:t>interesting</a:t>
            </a:r>
            <a:r>
              <a:rPr lang="en-GB">
                <a:solidFill>
                  <a:schemeClr val="dk1"/>
                </a:solidFill>
              </a:rPr>
              <a:t>” if its support and confidence are greater than user-defined thresholds </a:t>
            </a:r>
            <a:r>
              <a:rPr lang="en-GB" sz="1100">
                <a:solidFill>
                  <a:srgbClr val="000000"/>
                </a:solidFill>
                <a:latin typeface="Arial"/>
                <a:ea typeface="Arial"/>
                <a:cs typeface="Arial"/>
                <a:sym typeface="Arial"/>
              </a:rPr>
              <a:t>Sup </a:t>
            </a:r>
            <a:r>
              <a:rPr baseline="-25000" lang="en-GB" sz="1500">
                <a:solidFill>
                  <a:srgbClr val="000000"/>
                </a:solidFill>
                <a:latin typeface="Arial"/>
                <a:ea typeface="Arial"/>
                <a:cs typeface="Arial"/>
                <a:sym typeface="Arial"/>
              </a:rPr>
              <a:t>min</a:t>
            </a:r>
            <a:r>
              <a:rPr baseline="-25000" lang="en-GB" sz="1100">
                <a:solidFill>
                  <a:srgbClr val="000000"/>
                </a:solidFill>
                <a:latin typeface="Arial"/>
                <a:ea typeface="Arial"/>
                <a:cs typeface="Arial"/>
                <a:sym typeface="Arial"/>
              </a:rPr>
              <a:t> </a:t>
            </a:r>
            <a:r>
              <a:rPr lang="en-GB">
                <a:solidFill>
                  <a:schemeClr val="dk1"/>
                </a:solidFill>
              </a:rPr>
              <a:t> and </a:t>
            </a:r>
            <a:r>
              <a:rPr lang="en-GB" sz="1100">
                <a:solidFill>
                  <a:srgbClr val="000000"/>
                </a:solidFill>
                <a:latin typeface="Arial"/>
                <a:ea typeface="Arial"/>
                <a:cs typeface="Arial"/>
                <a:sym typeface="Arial"/>
              </a:rPr>
              <a:t>Con</a:t>
            </a:r>
            <a:r>
              <a:rPr lang="en-GB" sz="1400">
                <a:solidFill>
                  <a:srgbClr val="000000"/>
                </a:solidFill>
                <a:latin typeface="Arial"/>
                <a:ea typeface="Arial"/>
                <a:cs typeface="Arial"/>
                <a:sym typeface="Arial"/>
              </a:rPr>
              <a:t> </a:t>
            </a:r>
            <a:r>
              <a:rPr baseline="-25000" lang="en-GB" sz="1400">
                <a:solidFill>
                  <a:srgbClr val="000000"/>
                </a:solidFill>
                <a:latin typeface="Arial"/>
                <a:ea typeface="Arial"/>
                <a:cs typeface="Arial"/>
                <a:sym typeface="Arial"/>
              </a:rPr>
              <a:t>min</a:t>
            </a:r>
            <a:r>
              <a:rPr baseline="-25000" lang="en-GB" sz="1100">
                <a:solidFill>
                  <a:srgbClr val="000000"/>
                </a:solidFill>
                <a:latin typeface="Arial"/>
                <a:ea typeface="Arial"/>
                <a:cs typeface="Arial"/>
                <a:sym typeface="Arial"/>
              </a:rPr>
              <a:t> </a:t>
            </a:r>
            <a:r>
              <a:rPr lang="en-GB">
                <a:solidFill>
                  <a:schemeClr val="dk1"/>
                </a:solidFill>
              </a:rPr>
              <a:t> , respectively.          </a:t>
            </a:r>
            <a:r>
              <a:rPr b="1" lang="en-GB">
                <a:solidFill>
                  <a:schemeClr val="dk1"/>
                </a:solidFill>
              </a:rPr>
              <a:t>example of a association rule</a:t>
            </a:r>
            <a:r>
              <a:rPr lang="en-GB">
                <a:solidFill>
                  <a:schemeClr val="dk1"/>
                </a:solidFill>
              </a:rPr>
              <a:t>: </a:t>
            </a:r>
            <a:br>
              <a:rPr lang="en-GB">
                <a:solidFill>
                  <a:schemeClr val="dk1"/>
                </a:solidFill>
              </a:rPr>
            </a:br>
            <a:r>
              <a:rPr lang="en-GB">
                <a:solidFill>
                  <a:schemeClr val="dk1"/>
                </a:solidFill>
              </a:rPr>
              <a:t>Transaction 1: {Bread, Milk} </a:t>
            </a:r>
            <a:br>
              <a:rPr lang="en-GB">
                <a:solidFill>
                  <a:schemeClr val="dk1"/>
                </a:solidFill>
              </a:rPr>
            </a:br>
            <a:r>
              <a:rPr lang="en-GB">
                <a:solidFill>
                  <a:schemeClr val="dk1"/>
                </a:solidFill>
              </a:rPr>
              <a:t>Transaction 2: {Bread, Milk, Diapers} </a:t>
            </a:r>
            <a:br>
              <a:rPr lang="en-GB">
                <a:solidFill>
                  <a:schemeClr val="dk1"/>
                </a:solidFill>
              </a:rPr>
            </a:br>
            <a:r>
              <a:rPr lang="en-GB">
                <a:solidFill>
                  <a:schemeClr val="dk1"/>
                </a:solidFill>
              </a:rPr>
              <a:t>Using these measures, we can discover association rules: Bread → Milk (Support: 40%, Confidence: 66.6%) This rule indicates that if a customer buys bread, they are likely to buy milk as well. Bread, Milk → Diapers (Support: 40%, Confidence: 50%) This rule states that if a customer buys both bread and milk, they are likely to buy diapers as well.</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67" name="Shape 267"/>
        <p:cNvGrpSpPr/>
        <p:nvPr/>
      </p:nvGrpSpPr>
      <p:grpSpPr>
        <a:xfrm>
          <a:off x="0" y="0"/>
          <a:ext cx="0" cy="0"/>
          <a:chOff x="0" y="0"/>
          <a:chExt cx="0" cy="0"/>
        </a:xfrm>
      </p:grpSpPr>
      <p:sp>
        <p:nvSpPr>
          <p:cNvPr id="268" name="Google Shape;268;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Problem Framework</a:t>
            </a:r>
            <a:endParaRPr>
              <a:solidFill>
                <a:schemeClr val="dk1"/>
              </a:solidFill>
            </a:endParaRPr>
          </a:p>
        </p:txBody>
      </p:sp>
      <p:sp>
        <p:nvSpPr>
          <p:cNvPr id="269" name="Google Shape;269;p23"/>
          <p:cNvSpPr txBox="1"/>
          <p:nvPr/>
        </p:nvSpPr>
        <p:spPr>
          <a:xfrm>
            <a:off x="339400" y="2400625"/>
            <a:ext cx="16704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100">
                <a:solidFill>
                  <a:schemeClr val="dk1"/>
                </a:solidFill>
                <a:latin typeface="Montserrat"/>
                <a:ea typeface="Montserrat"/>
                <a:cs typeface="Montserrat"/>
                <a:sym typeface="Montserrat"/>
              </a:rPr>
              <a:t>Privacy metric</a:t>
            </a:r>
            <a:endParaRPr b="1" sz="1000">
              <a:solidFill>
                <a:schemeClr val="dk1"/>
              </a:solidFill>
            </a:endParaRPr>
          </a:p>
        </p:txBody>
      </p:sp>
      <p:sp>
        <p:nvSpPr>
          <p:cNvPr id="270" name="Google Shape;270;p23"/>
          <p:cNvSpPr txBox="1"/>
          <p:nvPr>
            <p:ph idx="1" type="body"/>
          </p:nvPr>
        </p:nvSpPr>
        <p:spPr>
          <a:xfrm>
            <a:off x="1593000" y="1307850"/>
            <a:ext cx="6743400" cy="34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dk1"/>
                </a:solidFill>
              </a:rPr>
              <a:t>the mechanism adopted in this paper for </a:t>
            </a:r>
            <a:r>
              <a:rPr b="1" lang="en-GB" sz="1600">
                <a:solidFill>
                  <a:schemeClr val="dk1"/>
                </a:solidFill>
              </a:rPr>
              <a:t>achieving privacy</a:t>
            </a:r>
            <a:r>
              <a:rPr lang="en-GB" sz="1600">
                <a:solidFill>
                  <a:schemeClr val="dk1"/>
                </a:solidFill>
              </a:rPr>
              <a:t> is to </a:t>
            </a:r>
            <a:r>
              <a:rPr b="1" lang="en-GB" sz="1600">
                <a:solidFill>
                  <a:schemeClr val="dk1"/>
                </a:solidFill>
              </a:rPr>
              <a:t>distort the user data</a:t>
            </a:r>
            <a:r>
              <a:rPr lang="en-GB" sz="1600">
                <a:solidFill>
                  <a:schemeClr val="dk1"/>
                </a:solidFill>
              </a:rPr>
              <a:t> before it is subject to the mining process. </a:t>
            </a:r>
            <a:endParaRPr sz="1600">
              <a:solidFill>
                <a:schemeClr val="dk1"/>
              </a:solidFill>
            </a:endParaRPr>
          </a:p>
          <a:p>
            <a:pPr indent="0" lvl="0" marL="0" rtl="0" algn="l">
              <a:spcBef>
                <a:spcPts val="1600"/>
              </a:spcBef>
              <a:spcAft>
                <a:spcPts val="0"/>
              </a:spcAft>
              <a:buNone/>
            </a:pPr>
            <a:r>
              <a:rPr lang="en-GB" sz="1600">
                <a:solidFill>
                  <a:schemeClr val="dk1"/>
                </a:solidFill>
              </a:rPr>
              <a:t>As stated in the paper the metric is “</a:t>
            </a:r>
            <a:r>
              <a:rPr b="1" lang="en-GB" sz="1600">
                <a:solidFill>
                  <a:schemeClr val="dk1"/>
                </a:solidFill>
              </a:rPr>
              <a:t>with what probability can a given 1 or 0 in the true matrix be reconstructed</a:t>
            </a:r>
            <a:r>
              <a:rPr lang="en-GB" sz="1600">
                <a:solidFill>
                  <a:schemeClr val="dk1"/>
                </a:solidFill>
              </a:rPr>
              <a:t>”. It measures the probability of reconstructing distorted user data. It focuses on individual entries within customer tuples. </a:t>
            </a:r>
            <a:endParaRPr sz="1600">
              <a:solidFill>
                <a:schemeClr val="dk1"/>
              </a:solidFill>
            </a:endParaRPr>
          </a:p>
          <a:p>
            <a:pPr indent="0" lvl="0" marL="0" rtl="0" algn="l">
              <a:spcBef>
                <a:spcPts val="1600"/>
              </a:spcBef>
              <a:spcAft>
                <a:spcPts val="1600"/>
              </a:spcAft>
              <a:buNone/>
            </a:pPr>
            <a:r>
              <a:rPr lang="en-GB" sz="1600">
                <a:solidFill>
                  <a:schemeClr val="dk1"/>
                </a:solidFill>
              </a:rPr>
              <a:t>For many applications, customers may </a:t>
            </a:r>
            <a:r>
              <a:rPr b="1" lang="en-GB" sz="1600">
                <a:solidFill>
                  <a:schemeClr val="dk1"/>
                </a:solidFill>
              </a:rPr>
              <a:t>prioritize more privacy </a:t>
            </a:r>
            <a:r>
              <a:rPr lang="en-GB" sz="1600">
                <a:solidFill>
                  <a:schemeClr val="dk1"/>
                </a:solidFill>
              </a:rPr>
              <a:t>for their 1's (purchased actions) compared to their 0's (non-purchased options).</a:t>
            </a:r>
            <a:endParaRPr sz="16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4" name="Shape 274"/>
        <p:cNvGrpSpPr/>
        <p:nvPr/>
      </p:nvGrpSpPr>
      <p:grpSpPr>
        <a:xfrm>
          <a:off x="0" y="0"/>
          <a:ext cx="0" cy="0"/>
          <a:chOff x="0" y="0"/>
          <a:chExt cx="0" cy="0"/>
        </a:xfrm>
      </p:grpSpPr>
      <p:sp>
        <p:nvSpPr>
          <p:cNvPr id="275" name="Google Shape;275;p24"/>
          <p:cNvSpPr txBox="1"/>
          <p:nvPr>
            <p:ph type="title"/>
          </p:nvPr>
        </p:nvSpPr>
        <p:spPr>
          <a:xfrm>
            <a:off x="108100" y="1000275"/>
            <a:ext cx="8695200" cy="3765900"/>
          </a:xfrm>
          <a:prstGeom prst="rect">
            <a:avLst/>
          </a:prstGeom>
        </p:spPr>
        <p:txBody>
          <a:bodyPr anchorCtr="0" anchor="ctr" bIns="91425" lIns="91425" spcFirstLastPara="1" rIns="91425" wrap="square" tIns="91425">
            <a:noAutofit/>
          </a:bodyPr>
          <a:lstStyle/>
          <a:p>
            <a:pPr indent="-361950" lvl="0" marL="457200" rtl="0" algn="l">
              <a:lnSpc>
                <a:spcPct val="115000"/>
              </a:lnSpc>
              <a:spcBef>
                <a:spcPts val="0"/>
              </a:spcBef>
              <a:spcAft>
                <a:spcPts val="0"/>
              </a:spcAft>
              <a:buClr>
                <a:schemeClr val="dk1"/>
              </a:buClr>
              <a:buSzPts val="2100"/>
              <a:buFont typeface="Lato"/>
              <a:buChar char="❏"/>
            </a:pPr>
            <a:r>
              <a:rPr b="1" lang="en-GB" sz="2100">
                <a:solidFill>
                  <a:schemeClr val="dk1"/>
                </a:solidFill>
                <a:latin typeface="Lato"/>
                <a:ea typeface="Lato"/>
                <a:cs typeface="Lato"/>
                <a:sym typeface="Lato"/>
              </a:rPr>
              <a:t>Distortion Procedure </a:t>
            </a:r>
            <a:endParaRPr b="1" sz="2100">
              <a:solidFill>
                <a:schemeClr val="dk1"/>
              </a:solidFill>
              <a:latin typeface="Lato"/>
              <a:ea typeface="Lato"/>
              <a:cs typeface="Lato"/>
              <a:sym typeface="Lato"/>
            </a:endParaRPr>
          </a:p>
          <a:p>
            <a:pPr indent="-342900" lvl="0" marL="457200" rtl="0" algn="l">
              <a:lnSpc>
                <a:spcPct val="115000"/>
              </a:lnSpc>
              <a:spcBef>
                <a:spcPts val="0"/>
              </a:spcBef>
              <a:spcAft>
                <a:spcPts val="0"/>
              </a:spcAft>
              <a:buClr>
                <a:schemeClr val="dk1"/>
              </a:buClr>
              <a:buSzPts val="1800"/>
              <a:buFont typeface="Lato"/>
              <a:buChar char="-"/>
            </a:pPr>
            <a:r>
              <a:rPr lang="en-GB" sz="1800">
                <a:solidFill>
                  <a:schemeClr val="dk1"/>
                </a:solidFill>
                <a:latin typeface="Lato"/>
                <a:ea typeface="Lato"/>
                <a:cs typeface="Lato"/>
                <a:sym typeface="Lato"/>
              </a:rPr>
              <a:t>Represent a customer record by a random vector. </a:t>
            </a:r>
            <a:endParaRPr sz="1800">
              <a:solidFill>
                <a:schemeClr val="dk1"/>
              </a:solidFill>
              <a:latin typeface="Lato"/>
              <a:ea typeface="Lato"/>
              <a:cs typeface="Lato"/>
              <a:sym typeface="Lato"/>
            </a:endParaRPr>
          </a:p>
          <a:p>
            <a:pPr indent="-342900" lvl="0" marL="457200" rtl="0" algn="l">
              <a:lnSpc>
                <a:spcPct val="115000"/>
              </a:lnSpc>
              <a:spcBef>
                <a:spcPts val="0"/>
              </a:spcBef>
              <a:spcAft>
                <a:spcPts val="0"/>
              </a:spcAft>
              <a:buClr>
                <a:schemeClr val="dk1"/>
              </a:buClr>
              <a:buSzPts val="1800"/>
              <a:buFont typeface="Lato"/>
              <a:buChar char="-"/>
            </a:pPr>
            <a:r>
              <a:rPr b="1" lang="en-GB" sz="1800">
                <a:solidFill>
                  <a:schemeClr val="dk1"/>
                </a:solidFill>
                <a:latin typeface="Lato"/>
                <a:ea typeface="Lato"/>
                <a:cs typeface="Lato"/>
                <a:sym typeface="Lato"/>
              </a:rPr>
              <a:t>Original record: X={</a:t>
            </a:r>
            <a:r>
              <a:rPr b="1" lang="en-GB" sz="1800">
                <a:solidFill>
                  <a:srgbClr val="1B212C"/>
                </a:solidFill>
                <a:latin typeface="Lato"/>
                <a:ea typeface="Lato"/>
                <a:cs typeface="Lato"/>
                <a:sym typeface="Lato"/>
              </a:rPr>
              <a:t>X</a:t>
            </a:r>
            <a:r>
              <a:rPr b="1" baseline="-25000" lang="en-GB" sz="1800">
                <a:solidFill>
                  <a:srgbClr val="1B212C"/>
                </a:solidFill>
                <a:latin typeface="Lato"/>
                <a:ea typeface="Lato"/>
                <a:cs typeface="Lato"/>
                <a:sym typeface="Lato"/>
              </a:rPr>
              <a:t>i</a:t>
            </a:r>
            <a:r>
              <a:rPr b="1" lang="en-GB" sz="1800">
                <a:solidFill>
                  <a:schemeClr val="dk1"/>
                </a:solidFill>
                <a:latin typeface="Lato"/>
                <a:ea typeface="Lato"/>
                <a:cs typeface="Lato"/>
                <a:sym typeface="Lato"/>
              </a:rPr>
              <a:t>}</a:t>
            </a:r>
            <a:r>
              <a:rPr lang="en-GB" sz="1800">
                <a:solidFill>
                  <a:schemeClr val="dk1"/>
                </a:solidFill>
                <a:latin typeface="Lato"/>
                <a:ea typeface="Lato"/>
                <a:cs typeface="Lato"/>
                <a:sym typeface="Lato"/>
              </a:rPr>
              <a:t>, where </a:t>
            </a:r>
            <a:r>
              <a:rPr lang="en-GB" sz="1800">
                <a:solidFill>
                  <a:srgbClr val="1B212C"/>
                </a:solidFill>
                <a:latin typeface="Lato"/>
                <a:ea typeface="Lato"/>
                <a:cs typeface="Lato"/>
                <a:sym typeface="Lato"/>
              </a:rPr>
              <a:t>X</a:t>
            </a:r>
            <a:r>
              <a:rPr baseline="-25000" lang="en-GB" sz="1800">
                <a:solidFill>
                  <a:srgbClr val="1B212C"/>
                </a:solidFill>
                <a:latin typeface="Lato"/>
                <a:ea typeface="Lato"/>
                <a:cs typeface="Lato"/>
                <a:sym typeface="Lato"/>
              </a:rPr>
              <a:t>i</a:t>
            </a:r>
            <a:r>
              <a:rPr lang="en-GB" sz="1800">
                <a:solidFill>
                  <a:schemeClr val="dk1"/>
                </a:solidFill>
                <a:latin typeface="Lato"/>
                <a:ea typeface="Lato"/>
                <a:cs typeface="Lato"/>
                <a:sym typeface="Lato"/>
              </a:rPr>
              <a:t> =0 or 1. </a:t>
            </a:r>
            <a:endParaRPr sz="1800">
              <a:solidFill>
                <a:schemeClr val="dk1"/>
              </a:solidFill>
              <a:latin typeface="Lato"/>
              <a:ea typeface="Lato"/>
              <a:cs typeface="Lato"/>
              <a:sym typeface="Lato"/>
            </a:endParaRPr>
          </a:p>
          <a:p>
            <a:pPr indent="-342900" lvl="0" marL="457200" rtl="0" algn="l">
              <a:lnSpc>
                <a:spcPct val="115000"/>
              </a:lnSpc>
              <a:spcBef>
                <a:spcPts val="0"/>
              </a:spcBef>
              <a:spcAft>
                <a:spcPts val="0"/>
              </a:spcAft>
              <a:buClr>
                <a:schemeClr val="dk1"/>
              </a:buClr>
              <a:buSzPts val="1800"/>
              <a:buFont typeface="Lato"/>
              <a:buChar char="-"/>
            </a:pPr>
            <a:r>
              <a:rPr b="1" lang="en-GB" sz="1800">
                <a:solidFill>
                  <a:schemeClr val="dk1"/>
                </a:solidFill>
                <a:latin typeface="Lato"/>
                <a:ea typeface="Lato"/>
                <a:cs typeface="Lato"/>
                <a:sym typeface="Lato"/>
              </a:rPr>
              <a:t>Distorted record: Y={</a:t>
            </a:r>
            <a:r>
              <a:rPr b="1" lang="en-GB" sz="1800">
                <a:solidFill>
                  <a:srgbClr val="1B212C"/>
                </a:solidFill>
                <a:latin typeface="Lato"/>
                <a:ea typeface="Lato"/>
                <a:cs typeface="Lato"/>
                <a:sym typeface="Lato"/>
              </a:rPr>
              <a:t>Y</a:t>
            </a:r>
            <a:r>
              <a:rPr b="1" baseline="-25000" lang="en-GB" sz="1800">
                <a:solidFill>
                  <a:srgbClr val="1B212C"/>
                </a:solidFill>
                <a:latin typeface="Lato"/>
                <a:ea typeface="Lato"/>
                <a:cs typeface="Lato"/>
                <a:sym typeface="Lato"/>
              </a:rPr>
              <a:t>i</a:t>
            </a:r>
            <a:r>
              <a:rPr b="1" lang="en-GB" sz="1800">
                <a:solidFill>
                  <a:schemeClr val="dk1"/>
                </a:solidFill>
                <a:latin typeface="Lato"/>
                <a:ea typeface="Lato"/>
                <a:cs typeface="Lato"/>
                <a:sym typeface="Lato"/>
              </a:rPr>
              <a:t>}</a:t>
            </a:r>
            <a:r>
              <a:rPr lang="en-GB" sz="1800">
                <a:solidFill>
                  <a:schemeClr val="dk1"/>
                </a:solidFill>
                <a:latin typeface="Lato"/>
                <a:ea typeface="Lato"/>
                <a:cs typeface="Lato"/>
                <a:sym typeface="Lato"/>
              </a:rPr>
              <a:t>, where</a:t>
            </a:r>
            <a:r>
              <a:rPr lang="en-GB" sz="1800">
                <a:solidFill>
                  <a:srgbClr val="1B212C"/>
                </a:solidFill>
                <a:latin typeface="Lato"/>
                <a:ea typeface="Lato"/>
                <a:cs typeface="Lato"/>
                <a:sym typeface="Lato"/>
              </a:rPr>
              <a:t>Y</a:t>
            </a:r>
            <a:r>
              <a:rPr baseline="-25000" lang="en-GB" sz="1800">
                <a:solidFill>
                  <a:srgbClr val="1B212C"/>
                </a:solidFill>
                <a:latin typeface="Lato"/>
                <a:ea typeface="Lato"/>
                <a:cs typeface="Lato"/>
                <a:sym typeface="Lato"/>
              </a:rPr>
              <a:t>i</a:t>
            </a:r>
            <a:r>
              <a:rPr lang="en-GB" sz="1800">
                <a:solidFill>
                  <a:schemeClr val="dk1"/>
                </a:solidFill>
                <a:latin typeface="Lato"/>
                <a:ea typeface="Lato"/>
                <a:cs typeface="Lato"/>
                <a:sym typeface="Lato"/>
              </a:rPr>
              <a:t> =0 or 1. </a:t>
            </a:r>
            <a:endParaRPr sz="1800">
              <a:solidFill>
                <a:schemeClr val="dk1"/>
              </a:solidFill>
              <a:latin typeface="Lato"/>
              <a:ea typeface="Lato"/>
              <a:cs typeface="Lato"/>
              <a:sym typeface="Lato"/>
            </a:endParaRPr>
          </a:p>
          <a:p>
            <a:pPr indent="-342899" lvl="0" marL="899999" rtl="0" algn="l">
              <a:lnSpc>
                <a:spcPct val="115000"/>
              </a:lnSpc>
              <a:spcBef>
                <a:spcPts val="0"/>
              </a:spcBef>
              <a:spcAft>
                <a:spcPts val="0"/>
              </a:spcAft>
              <a:buClr>
                <a:schemeClr val="dk1"/>
              </a:buClr>
              <a:buSzPts val="1800"/>
              <a:buFont typeface="Lato"/>
              <a:buChar char="●"/>
            </a:pPr>
            <a:r>
              <a:rPr lang="en-GB" sz="1800">
                <a:solidFill>
                  <a:srgbClr val="1B212C"/>
                </a:solidFill>
                <a:latin typeface="Lato"/>
                <a:ea typeface="Lato"/>
                <a:cs typeface="Lato"/>
                <a:sym typeface="Lato"/>
              </a:rPr>
              <a:t>Y</a:t>
            </a:r>
            <a:r>
              <a:rPr baseline="-25000" lang="en-GB" sz="1800">
                <a:solidFill>
                  <a:srgbClr val="1B212C"/>
                </a:solidFill>
                <a:latin typeface="Lato"/>
                <a:ea typeface="Lato"/>
                <a:cs typeface="Lato"/>
                <a:sym typeface="Lato"/>
              </a:rPr>
              <a:t>i</a:t>
            </a:r>
            <a:r>
              <a:rPr lang="en-GB" sz="1800">
                <a:solidFill>
                  <a:schemeClr val="dk1"/>
                </a:solidFill>
                <a:latin typeface="Lato"/>
                <a:ea typeface="Lato"/>
                <a:cs typeface="Lato"/>
                <a:sym typeface="Lato"/>
              </a:rPr>
              <a:t> = Xi 	(with a probability of p) </a:t>
            </a:r>
            <a:endParaRPr sz="1800">
              <a:solidFill>
                <a:schemeClr val="dk1"/>
              </a:solidFill>
              <a:latin typeface="Lato"/>
              <a:ea typeface="Lato"/>
              <a:cs typeface="Lato"/>
              <a:sym typeface="Lato"/>
            </a:endParaRPr>
          </a:p>
          <a:p>
            <a:pPr indent="-342899" lvl="0" marL="899999" rtl="0" algn="l">
              <a:lnSpc>
                <a:spcPct val="115000"/>
              </a:lnSpc>
              <a:spcBef>
                <a:spcPts val="0"/>
              </a:spcBef>
              <a:spcAft>
                <a:spcPts val="0"/>
              </a:spcAft>
              <a:buClr>
                <a:schemeClr val="dk1"/>
              </a:buClr>
              <a:buSzPts val="1800"/>
              <a:buFont typeface="Lato"/>
              <a:buChar char="●"/>
            </a:pPr>
            <a:r>
              <a:rPr lang="en-GB" sz="1800">
                <a:solidFill>
                  <a:srgbClr val="1B212C"/>
                </a:solidFill>
                <a:latin typeface="Lato"/>
                <a:ea typeface="Lato"/>
                <a:cs typeface="Lato"/>
                <a:sym typeface="Lato"/>
              </a:rPr>
              <a:t>Y</a:t>
            </a:r>
            <a:r>
              <a:rPr baseline="-25000" lang="en-GB" sz="1800">
                <a:solidFill>
                  <a:srgbClr val="1B212C"/>
                </a:solidFill>
                <a:latin typeface="Lato"/>
                <a:ea typeface="Lato"/>
                <a:cs typeface="Lato"/>
                <a:sym typeface="Lato"/>
              </a:rPr>
              <a:t>i</a:t>
            </a:r>
            <a:r>
              <a:rPr lang="en-GB" sz="1800">
                <a:solidFill>
                  <a:schemeClr val="dk1"/>
                </a:solidFill>
                <a:latin typeface="Lato"/>
                <a:ea typeface="Lato"/>
                <a:cs typeface="Lato"/>
                <a:sym typeface="Lato"/>
              </a:rPr>
              <a:t> = 1-</a:t>
            </a:r>
            <a:r>
              <a:rPr lang="en-GB" sz="1800">
                <a:solidFill>
                  <a:srgbClr val="1B212C"/>
                </a:solidFill>
                <a:latin typeface="Lato"/>
                <a:ea typeface="Lato"/>
                <a:cs typeface="Lato"/>
                <a:sym typeface="Lato"/>
              </a:rPr>
              <a:t>X</a:t>
            </a:r>
            <a:r>
              <a:rPr baseline="-25000" lang="en-GB" sz="1800">
                <a:solidFill>
                  <a:srgbClr val="1B212C"/>
                </a:solidFill>
                <a:latin typeface="Lato"/>
                <a:ea typeface="Lato"/>
                <a:cs typeface="Lato"/>
                <a:sym typeface="Lato"/>
              </a:rPr>
              <a:t>i</a:t>
            </a:r>
            <a:r>
              <a:rPr lang="en-GB" sz="1800">
                <a:solidFill>
                  <a:schemeClr val="dk1"/>
                </a:solidFill>
                <a:latin typeface="Lato"/>
                <a:ea typeface="Lato"/>
                <a:cs typeface="Lato"/>
                <a:sym typeface="Lato"/>
              </a:rPr>
              <a:t> 	(with a probability of 1-p)</a:t>
            </a:r>
            <a:endParaRPr sz="1800">
              <a:solidFill>
                <a:schemeClr val="dk1"/>
              </a:solidFill>
              <a:latin typeface="Arial"/>
              <a:ea typeface="Arial"/>
              <a:cs typeface="Arial"/>
              <a:sym typeface="Arial"/>
            </a:endParaRPr>
          </a:p>
          <a:p>
            <a:pPr indent="0" lvl="0" marL="0" rtl="0" algn="l">
              <a:spcBef>
                <a:spcPts val="1600"/>
              </a:spcBef>
              <a:spcAft>
                <a:spcPts val="0"/>
              </a:spcAft>
              <a:buNone/>
            </a:pPr>
            <a:r>
              <a:rPr lang="en-GB" sz="1550">
                <a:solidFill>
                  <a:srgbClr val="000000"/>
                </a:solidFill>
                <a:highlight>
                  <a:srgbClr val="FFFFFF"/>
                </a:highlight>
                <a:latin typeface="Arial"/>
                <a:ea typeface="Arial"/>
                <a:cs typeface="Arial"/>
                <a:sym typeface="Arial"/>
              </a:rPr>
              <a:t>We generate the distorted vector from this customer tuple by computing </a:t>
            </a:r>
            <a:endParaRPr sz="15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rPr b="1" lang="en-GB" sz="1600">
                <a:solidFill>
                  <a:srgbClr val="000000"/>
                </a:solidFill>
                <a:latin typeface="Arial"/>
                <a:ea typeface="Arial"/>
                <a:cs typeface="Arial"/>
                <a:sym typeface="Arial"/>
              </a:rPr>
              <a:t>Y=distort(X)</a:t>
            </a:r>
            <a:r>
              <a:rPr lang="en-GB" sz="1600">
                <a:solidFill>
                  <a:srgbClr val="000000"/>
                </a:solidFill>
                <a:latin typeface="Arial"/>
                <a:ea typeface="Arial"/>
                <a:cs typeface="Arial"/>
                <a:sym typeface="Arial"/>
              </a:rPr>
              <a:t> where </a:t>
            </a:r>
            <a:r>
              <a:rPr b="1" lang="en-GB" sz="1800">
                <a:solidFill>
                  <a:srgbClr val="000000"/>
                </a:solidFill>
                <a:latin typeface="Arial"/>
                <a:ea typeface="Arial"/>
                <a:cs typeface="Arial"/>
                <a:sym typeface="Arial"/>
              </a:rPr>
              <a:t>Y</a:t>
            </a:r>
            <a:r>
              <a:rPr b="1" baseline="-25000" lang="en-GB" sz="1800">
                <a:solidFill>
                  <a:srgbClr val="000000"/>
                </a:solidFill>
                <a:latin typeface="Arial"/>
                <a:ea typeface="Arial"/>
                <a:cs typeface="Arial"/>
                <a:sym typeface="Arial"/>
              </a:rPr>
              <a:t>i</a:t>
            </a:r>
            <a:r>
              <a:rPr b="1" lang="en-GB" sz="1800">
                <a:solidFill>
                  <a:srgbClr val="000000"/>
                </a:solidFill>
                <a:latin typeface="Arial"/>
                <a:ea typeface="Arial"/>
                <a:cs typeface="Arial"/>
                <a:sym typeface="Arial"/>
              </a:rPr>
              <a:t>=X</a:t>
            </a:r>
            <a:r>
              <a:rPr b="1" baseline="-25000" lang="en-GB" sz="1800">
                <a:solidFill>
                  <a:srgbClr val="000000"/>
                </a:solidFill>
                <a:latin typeface="Arial"/>
                <a:ea typeface="Arial"/>
                <a:cs typeface="Arial"/>
                <a:sym typeface="Arial"/>
              </a:rPr>
              <a:t>i</a:t>
            </a:r>
            <a:r>
              <a:rPr b="1" lang="en-GB" sz="1800">
                <a:solidFill>
                  <a:srgbClr val="000000"/>
                </a:solidFill>
                <a:latin typeface="Arial"/>
                <a:ea typeface="Arial"/>
                <a:cs typeface="Arial"/>
                <a:sym typeface="Arial"/>
              </a:rPr>
              <a:t> </a:t>
            </a:r>
            <a:r>
              <a:rPr b="1" lang="en-GB" sz="1600">
                <a:solidFill>
                  <a:srgbClr val="000000"/>
                </a:solidFill>
                <a:latin typeface="Arial"/>
                <a:ea typeface="Arial"/>
                <a:cs typeface="Arial"/>
                <a:sym typeface="Arial"/>
              </a:rPr>
              <a:t>XOR r</a:t>
            </a:r>
            <a:r>
              <a:rPr b="1" baseline="-25000" lang="en-GB" sz="1600">
                <a:solidFill>
                  <a:srgbClr val="000000"/>
                </a:solidFill>
                <a:latin typeface="Arial"/>
                <a:ea typeface="Arial"/>
                <a:cs typeface="Arial"/>
                <a:sym typeface="Arial"/>
              </a:rPr>
              <a:t>i</a:t>
            </a:r>
            <a:r>
              <a:rPr b="1" lang="en-GB" sz="1600">
                <a:solidFill>
                  <a:srgbClr val="000000"/>
                </a:solidFill>
                <a:latin typeface="Arial"/>
                <a:ea typeface="Arial"/>
                <a:cs typeface="Arial"/>
                <a:sym typeface="Arial"/>
              </a:rPr>
              <a:t>(rbar i)</a:t>
            </a:r>
            <a:r>
              <a:rPr lang="en-GB" sz="1600">
                <a:solidFill>
                  <a:srgbClr val="000000"/>
                </a:solidFill>
                <a:latin typeface="Arial"/>
                <a:ea typeface="Arial"/>
                <a:cs typeface="Arial"/>
                <a:sym typeface="Arial"/>
              </a:rPr>
              <a:t> and r bar i is </a:t>
            </a:r>
            <a:r>
              <a:rPr lang="en-GB" sz="1450">
                <a:solidFill>
                  <a:srgbClr val="000000"/>
                </a:solidFill>
                <a:highlight>
                  <a:srgbClr val="FFFFFF"/>
                </a:highlight>
                <a:latin typeface="Arial"/>
                <a:ea typeface="Arial"/>
                <a:cs typeface="Arial"/>
                <a:sym typeface="Arial"/>
              </a:rPr>
              <a:t>the complement of </a:t>
            </a:r>
            <a:r>
              <a:rPr lang="en-GB" sz="1900">
                <a:solidFill>
                  <a:srgbClr val="000000"/>
                </a:solidFill>
                <a:latin typeface="Arial"/>
                <a:ea typeface="Arial"/>
                <a:cs typeface="Arial"/>
                <a:sym typeface="Arial"/>
              </a:rPr>
              <a:t>r</a:t>
            </a:r>
            <a:r>
              <a:rPr baseline="-25000" lang="en-GB" sz="1900">
                <a:solidFill>
                  <a:srgbClr val="000000"/>
                </a:solidFill>
                <a:latin typeface="Arial"/>
                <a:ea typeface="Arial"/>
                <a:cs typeface="Arial"/>
                <a:sym typeface="Arial"/>
              </a:rPr>
              <a:t>i </a:t>
            </a:r>
            <a:r>
              <a:rPr lang="en-GB" sz="1450">
                <a:solidFill>
                  <a:srgbClr val="000000"/>
                </a:solidFill>
                <a:highlight>
                  <a:srgbClr val="FFFFFF"/>
                </a:highlight>
                <a:latin typeface="Arial"/>
                <a:ea typeface="Arial"/>
                <a:cs typeface="Arial"/>
                <a:sym typeface="Arial"/>
              </a:rPr>
              <a:t>a </a:t>
            </a:r>
            <a:endParaRPr sz="14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rPr lang="en-GB" sz="1450">
                <a:solidFill>
                  <a:srgbClr val="000000"/>
                </a:solidFill>
                <a:highlight>
                  <a:srgbClr val="FFFFFF"/>
                </a:highlight>
                <a:latin typeface="Arial"/>
                <a:ea typeface="Arial"/>
                <a:cs typeface="Arial"/>
                <a:sym typeface="Arial"/>
              </a:rPr>
              <a:t>random variable with a density function </a:t>
            </a:r>
            <a:r>
              <a:rPr b="1" i="1" lang="en-GB" sz="1450">
                <a:solidFill>
                  <a:srgbClr val="000000"/>
                </a:solidFill>
                <a:highlight>
                  <a:srgbClr val="FFFFFF"/>
                </a:highlight>
                <a:latin typeface="Arial"/>
                <a:ea typeface="Arial"/>
                <a:cs typeface="Arial"/>
                <a:sym typeface="Arial"/>
              </a:rPr>
              <a:t>F(r)=bernoulli(p)</a:t>
            </a:r>
            <a:r>
              <a:rPr lang="en-GB" sz="1450">
                <a:solidFill>
                  <a:srgbClr val="000000"/>
                </a:solidFill>
                <a:highlight>
                  <a:srgbClr val="FFFFFF"/>
                </a:highlight>
                <a:latin typeface="Arial"/>
                <a:ea typeface="Arial"/>
                <a:cs typeface="Arial"/>
                <a:sym typeface="Arial"/>
              </a:rPr>
              <a:t> (0 &lt;= P &lt;= 1) </a:t>
            </a:r>
            <a:r>
              <a:rPr lang="en-GB" sz="1350">
                <a:solidFill>
                  <a:srgbClr val="000000"/>
                </a:solidFill>
                <a:highlight>
                  <a:srgbClr val="FFFFFF"/>
                </a:highlight>
                <a:latin typeface="Arial"/>
                <a:ea typeface="Arial"/>
                <a:cs typeface="Arial"/>
                <a:sym typeface="Arial"/>
              </a:rPr>
              <a:t>That is,</a:t>
            </a:r>
            <a:endParaRPr sz="13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rPr b="1" lang="en-GB" sz="1900">
                <a:solidFill>
                  <a:srgbClr val="000000"/>
                </a:solidFill>
                <a:latin typeface="Arial"/>
                <a:ea typeface="Arial"/>
                <a:cs typeface="Arial"/>
                <a:sym typeface="Arial"/>
              </a:rPr>
              <a:t>r</a:t>
            </a:r>
            <a:r>
              <a:rPr b="1" baseline="-25000" lang="en-GB" sz="1900">
                <a:solidFill>
                  <a:srgbClr val="000000"/>
                </a:solidFill>
                <a:latin typeface="Arial"/>
                <a:ea typeface="Arial"/>
                <a:cs typeface="Arial"/>
                <a:sym typeface="Arial"/>
              </a:rPr>
              <a:t>i</a:t>
            </a:r>
            <a:r>
              <a:rPr lang="en-GB" sz="1350">
                <a:solidFill>
                  <a:srgbClr val="000000"/>
                </a:solidFill>
                <a:highlight>
                  <a:srgbClr val="FFFFFF"/>
                </a:highlight>
                <a:latin typeface="Arial"/>
                <a:ea typeface="Arial"/>
                <a:cs typeface="Arial"/>
                <a:sym typeface="Arial"/>
              </a:rPr>
              <a:t> takes a value 1 with probability p and 0 with probability 1-p</a:t>
            </a:r>
            <a:endParaRPr sz="1350">
              <a:solidFill>
                <a:srgbClr val="000000"/>
              </a:solidFill>
              <a:highlight>
                <a:srgbClr val="FFFFFF"/>
              </a:highlight>
              <a:latin typeface="Arial"/>
              <a:ea typeface="Arial"/>
              <a:cs typeface="Arial"/>
              <a:sym typeface="Arial"/>
            </a:endParaRPr>
          </a:p>
        </p:txBody>
      </p:sp>
      <p:sp>
        <p:nvSpPr>
          <p:cNvPr id="276" name="Google Shape;276;p24"/>
          <p:cNvSpPr txBox="1"/>
          <p:nvPr>
            <p:ph type="title"/>
          </p:nvPr>
        </p:nvSpPr>
        <p:spPr>
          <a:xfrm>
            <a:off x="903400" y="233000"/>
            <a:ext cx="6878400" cy="91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sz="2400">
                <a:solidFill>
                  <a:schemeClr val="dk1"/>
                </a:solidFill>
              </a:rPr>
              <a:t>Quantifying MASK’s Privacy (distortion part)</a:t>
            </a:r>
            <a:endParaRPr sz="24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0" name="Shape 280"/>
        <p:cNvGrpSpPr/>
        <p:nvPr/>
      </p:nvGrpSpPr>
      <p:grpSpPr>
        <a:xfrm>
          <a:off x="0" y="0"/>
          <a:ext cx="0" cy="0"/>
          <a:chOff x="0" y="0"/>
          <a:chExt cx="0" cy="0"/>
        </a:xfrm>
      </p:grpSpPr>
      <p:sp>
        <p:nvSpPr>
          <p:cNvPr id="281" name="Google Shape;281;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Quantifying Privacy</a:t>
            </a:r>
            <a:endParaRPr>
              <a:solidFill>
                <a:schemeClr val="dk1"/>
              </a:solidFill>
            </a:endParaRPr>
          </a:p>
        </p:txBody>
      </p:sp>
      <p:sp>
        <p:nvSpPr>
          <p:cNvPr id="282" name="Google Shape;282;p25"/>
          <p:cNvSpPr txBox="1"/>
          <p:nvPr>
            <p:ph idx="1" type="body"/>
          </p:nvPr>
        </p:nvSpPr>
        <p:spPr>
          <a:xfrm>
            <a:off x="789600" y="2592575"/>
            <a:ext cx="7564800" cy="1026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dk1"/>
              </a:buClr>
              <a:buSzPts val="1300"/>
              <a:buChar char="❏"/>
            </a:pPr>
            <a:r>
              <a:rPr b="1" lang="en-GB">
                <a:solidFill>
                  <a:schemeClr val="dk1"/>
                </a:solidFill>
              </a:rPr>
              <a:t>Calculate reconstruction probability </a:t>
            </a:r>
            <a:endParaRPr>
              <a:solidFill>
                <a:schemeClr val="dk1"/>
              </a:solidFill>
            </a:endParaRPr>
          </a:p>
          <a:p>
            <a:pPr indent="-311150" lvl="0" marL="457200" rtl="0" algn="l">
              <a:spcBef>
                <a:spcPts val="0"/>
              </a:spcBef>
              <a:spcAft>
                <a:spcPts val="0"/>
              </a:spcAft>
              <a:buSzPts val="1300"/>
              <a:buChar char="-"/>
            </a:pPr>
            <a:r>
              <a:rPr lang="en-GB">
                <a:solidFill>
                  <a:schemeClr val="dk1"/>
                </a:solidFill>
              </a:rPr>
              <a:t>- </a:t>
            </a:r>
            <a:r>
              <a:rPr lang="en-GB" sz="1400">
                <a:solidFill>
                  <a:schemeClr val="dk1"/>
                </a:solidFill>
              </a:rPr>
              <a:t>Let </a:t>
            </a:r>
            <a:r>
              <a:rPr lang="en-GB" sz="1800">
                <a:solidFill>
                  <a:srgbClr val="1B212C"/>
                </a:solidFill>
              </a:rPr>
              <a:t>S</a:t>
            </a:r>
            <a:r>
              <a:rPr baseline="-25000" lang="en-GB" sz="2000">
                <a:solidFill>
                  <a:srgbClr val="1B212C"/>
                </a:solidFill>
              </a:rPr>
              <a:t>i</a:t>
            </a:r>
            <a:r>
              <a:rPr lang="en-GB" sz="1400">
                <a:solidFill>
                  <a:schemeClr val="dk1"/>
                </a:solidFill>
              </a:rPr>
              <a:t> = prob (a random customer C bought the ith item) = the true support of item i </a:t>
            </a:r>
            <a:endParaRPr sz="1400">
              <a:solidFill>
                <a:schemeClr val="dk1"/>
              </a:solidFill>
            </a:endParaRPr>
          </a:p>
          <a:p>
            <a:pPr indent="-311150" lvl="0" marL="457200" rtl="0" algn="l">
              <a:spcBef>
                <a:spcPts val="0"/>
              </a:spcBef>
              <a:spcAft>
                <a:spcPts val="0"/>
              </a:spcAft>
              <a:buSzPts val="1300"/>
              <a:buChar char="-"/>
            </a:pPr>
            <a:r>
              <a:t/>
            </a:r>
            <a:endParaRPr sz="1400">
              <a:solidFill>
                <a:schemeClr val="dk1"/>
              </a:solidFill>
            </a:endParaRPr>
          </a:p>
          <a:p>
            <a:pPr indent="-311150" lvl="0" marL="457200" rtl="0" algn="l">
              <a:spcBef>
                <a:spcPts val="0"/>
              </a:spcBef>
              <a:spcAft>
                <a:spcPts val="0"/>
              </a:spcAft>
              <a:buSzPts val="1300"/>
              <a:buChar char="-"/>
            </a:pPr>
            <a:r>
              <a:rPr lang="en-GB" sz="1400">
                <a:solidFill>
                  <a:schemeClr val="dk1"/>
                </a:solidFill>
              </a:rPr>
              <a:t>The probability of correctly reconstruction of a ‘1’ in a random item i is: </a:t>
            </a:r>
            <a:br>
              <a:rPr lang="en-GB">
                <a:solidFill>
                  <a:schemeClr val="dk1"/>
                </a:solidFill>
              </a:rPr>
            </a:br>
            <a:br>
              <a:rPr lang="en-GB">
                <a:solidFill>
                  <a:schemeClr val="dk1"/>
                </a:solidFill>
              </a:rPr>
            </a:br>
            <a:endParaRPr>
              <a:solidFill>
                <a:srgbClr val="FF0000"/>
              </a:solidFill>
            </a:endParaRPr>
          </a:p>
        </p:txBody>
      </p:sp>
      <p:pic>
        <p:nvPicPr>
          <p:cNvPr id="283" name="Google Shape;283;p25"/>
          <p:cNvPicPr preferRelativeResize="0"/>
          <p:nvPr/>
        </p:nvPicPr>
        <p:blipFill>
          <a:blip r:embed="rId3">
            <a:alphaModFix/>
          </a:blip>
          <a:stretch>
            <a:fillRect/>
          </a:stretch>
        </p:blipFill>
        <p:spPr>
          <a:xfrm>
            <a:off x="1297500" y="3856275"/>
            <a:ext cx="6341376" cy="914100"/>
          </a:xfrm>
          <a:prstGeom prst="rect">
            <a:avLst/>
          </a:prstGeom>
          <a:noFill/>
          <a:ln>
            <a:noFill/>
          </a:ln>
        </p:spPr>
      </p:pic>
      <p:pic>
        <p:nvPicPr>
          <p:cNvPr id="284" name="Google Shape;284;p25"/>
          <p:cNvPicPr preferRelativeResize="0"/>
          <p:nvPr/>
        </p:nvPicPr>
        <p:blipFill>
          <a:blip r:embed="rId4">
            <a:alphaModFix/>
          </a:blip>
          <a:stretch>
            <a:fillRect/>
          </a:stretch>
        </p:blipFill>
        <p:spPr>
          <a:xfrm>
            <a:off x="1141550" y="1119050"/>
            <a:ext cx="7038901" cy="13695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